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0" r:id="rId1"/>
  </p:sldMasterIdLst>
  <p:notesMasterIdLst>
    <p:notesMasterId r:id="rId20"/>
  </p:notesMasterIdLst>
  <p:handoutMasterIdLst>
    <p:handoutMasterId r:id="rId21"/>
  </p:handoutMasterIdLst>
  <p:sldIdLst>
    <p:sldId id="410" r:id="rId2"/>
    <p:sldId id="349" r:id="rId3"/>
    <p:sldId id="422" r:id="rId4"/>
    <p:sldId id="423" r:id="rId5"/>
    <p:sldId id="420" r:id="rId6"/>
    <p:sldId id="421" r:id="rId7"/>
    <p:sldId id="425" r:id="rId8"/>
    <p:sldId id="419" r:id="rId9"/>
    <p:sldId id="391" r:id="rId10"/>
    <p:sldId id="435" r:id="rId11"/>
    <p:sldId id="387" r:id="rId12"/>
    <p:sldId id="431" r:id="rId13"/>
    <p:sldId id="432" r:id="rId14"/>
    <p:sldId id="429" r:id="rId15"/>
    <p:sldId id="433" r:id="rId16"/>
    <p:sldId id="428" r:id="rId17"/>
    <p:sldId id="434" r:id="rId18"/>
    <p:sldId id="260" r:id="rId19"/>
  </p:sldIdLst>
  <p:sldSz cx="12192000" cy="6858000"/>
  <p:notesSz cx="9926638" cy="6797675"/>
  <p:defaultTextStyle>
    <a:defPPr>
      <a:defRPr lang="en-US"/>
    </a:defPPr>
    <a:lvl1pPr marL="0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1pPr>
    <a:lvl2pPr marL="456331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2pPr>
    <a:lvl3pPr marL="912663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3pPr>
    <a:lvl4pPr marL="1368994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4pPr>
    <a:lvl5pPr marL="1825325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5pPr>
    <a:lvl6pPr marL="2281657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6pPr>
    <a:lvl7pPr marL="2737988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7pPr>
    <a:lvl8pPr marL="3194319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8pPr>
    <a:lvl9pPr marL="3650651" algn="l" defTabSz="912663" rtl="0" eaLnBrk="1" latinLnBrk="0" hangingPunct="1">
      <a:defRPr sz="17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DC8FC0-AAFE-4420-9DDD-98076BE23F26}">
          <p14:sldIdLst>
            <p14:sldId id="410"/>
            <p14:sldId id="349"/>
            <p14:sldId id="422"/>
            <p14:sldId id="423"/>
            <p14:sldId id="420"/>
            <p14:sldId id="421"/>
            <p14:sldId id="425"/>
            <p14:sldId id="419"/>
            <p14:sldId id="391"/>
            <p14:sldId id="435"/>
            <p14:sldId id="387"/>
            <p14:sldId id="431"/>
            <p14:sldId id="432"/>
            <p14:sldId id="429"/>
            <p14:sldId id="433"/>
            <p14:sldId id="428"/>
            <p14:sldId id="434"/>
            <p14:sldId id="260"/>
          </p14:sldIdLst>
        </p14:section>
        <p14:section name="Untitled Section" id="{43D6B2D6-2F12-484D-A9DF-6DDEF0F2552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75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Ndlebe" initials="RN" lastIdx="1" clrIdx="0">
    <p:extLst>
      <p:ext uri="{19B8F6BF-5375-455C-9EA6-DF929625EA0E}">
        <p15:presenceInfo xmlns:p15="http://schemas.microsoft.com/office/powerpoint/2012/main" userId="S::RNdlebe@SASSETA.ORG.ZA::be89b94f-4bfc-494f-a6b2-f0e9a2e5854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B9915"/>
    <a:srgbClr val="C74551"/>
    <a:srgbClr val="996600"/>
    <a:srgbClr val="6C6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68540-2166-4CD8-B4D2-5A10DB0BC0B2}" v="777" dt="2023-03-27T07:02:08.84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4660"/>
  </p:normalViewPr>
  <p:slideViewPr>
    <p:cSldViewPr>
      <p:cViewPr>
        <p:scale>
          <a:sx n="75" d="100"/>
          <a:sy n="75" d="100"/>
        </p:scale>
        <p:origin x="196" y="36"/>
      </p:cViewPr>
      <p:guideLst>
        <p:guide orient="horz" pos="2875"/>
        <p:guide pos="28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1437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028" y="3"/>
            <a:ext cx="43030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FAFFD-4226-46DC-AB85-55B32EDB6B22}" type="datetimeFigureOut">
              <a:rPr lang="en-ZA" smtClean="0"/>
              <a:t>2023/03/24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6363"/>
            <a:ext cx="4301437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028" y="6456363"/>
            <a:ext cx="43030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FB79F-746E-4A7A-A449-C224608A7D4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9829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7" y="4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55EC-E42C-4FF0-A011-50E2D92EE1D7}" type="datetimeFigureOut">
              <a:rPr lang="en-ZA" smtClean="0"/>
              <a:t>2023/03/24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42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7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B38C-EBFD-4EF7-BD89-1EB42EA2A19B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8323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1pPr>
    <a:lvl2pPr marL="456331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2pPr>
    <a:lvl3pPr marL="912663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3pPr>
    <a:lvl4pPr marL="1368994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4pPr>
    <a:lvl5pPr marL="1825325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5pPr>
    <a:lvl6pPr marL="2281657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6pPr>
    <a:lvl7pPr marL="2737988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7pPr>
    <a:lvl8pPr marL="3194319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8pPr>
    <a:lvl9pPr marL="3650651" algn="l" defTabSz="912663" rtl="0" eaLnBrk="1" latinLnBrk="0" hangingPunct="1">
      <a:defRPr sz="11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03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38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09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8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89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48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48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560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09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72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17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.reregistrationassessor@sasseta.org.za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2400" y="2621103"/>
            <a:ext cx="11125200" cy="207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 dirty="0">
                <a:solidFill>
                  <a:srgbClr val="3A559F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Quality </a:t>
            </a:r>
          </a:p>
          <a:p>
            <a:pPr>
              <a:lnSpc>
                <a:spcPct val="80000"/>
              </a:lnSpc>
            </a:pPr>
            <a:r>
              <a:rPr lang="en-GB" sz="4000" b="1" dirty="0">
                <a:solidFill>
                  <a:srgbClr val="3A559F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Assurance</a:t>
            </a:r>
          </a:p>
          <a:p>
            <a:pPr>
              <a:lnSpc>
                <a:spcPct val="80000"/>
              </a:lnSpc>
            </a:pPr>
            <a:r>
              <a:rPr lang="en-GB" sz="4000" b="1" dirty="0">
                <a:solidFill>
                  <a:srgbClr val="3A559F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Process </a:t>
            </a:r>
          </a:p>
          <a:p>
            <a:pPr>
              <a:lnSpc>
                <a:spcPct val="80000"/>
              </a:lnSpc>
            </a:pPr>
            <a:r>
              <a:rPr lang="en-GB" sz="4000" b="1" dirty="0">
                <a:solidFill>
                  <a:srgbClr val="3A559F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Programme 4</a:t>
            </a:r>
            <a:endParaRPr lang="id-ID" sz="4000" b="1" dirty="0">
              <a:solidFill>
                <a:srgbClr val="3A559F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23F3D8-4391-4379-8804-DF4094E6AF8B}"/>
              </a:ext>
            </a:extLst>
          </p:cNvPr>
          <p:cNvSpPr txBox="1"/>
          <p:nvPr/>
        </p:nvSpPr>
        <p:spPr>
          <a:xfrm>
            <a:off x="353035" y="5323313"/>
            <a:ext cx="3777760" cy="1077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US" sz="3200" b="1" dirty="0">
              <a:solidFill>
                <a:schemeClr val="accent5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91400" y="5899292"/>
            <a:ext cx="4495800" cy="6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accent5"/>
                </a:solidFill>
              </a:rPr>
              <a:t>Making the future count.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95800" y="5909855"/>
            <a:ext cx="3243604" cy="6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6600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Leaving a legacy. </a:t>
            </a:r>
            <a:endParaRPr lang="en-US" sz="3200" b="1" dirty="0">
              <a:solidFill>
                <a:srgbClr val="FF66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0930"/>
            <a:ext cx="1915952" cy="1518041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599"/>
            <a:ext cx="8305800" cy="569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43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04800" y="-30226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274093" y="152400"/>
            <a:ext cx="998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8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Delegation of function by QCTO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1219200"/>
            <a:ext cx="11582400" cy="4340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ZA" sz="2400" dirty="0">
                <a:cs typeface="Arial" panose="020B0604020202020204" pitchFamily="34" charset="0"/>
              </a:rPr>
              <a:t>As per delegation of the Quality Council for Trades and Occupations (QCTO) in  terms of the </a:t>
            </a:r>
            <a:r>
              <a:rPr lang="en-ZA" sz="2400" b="1" dirty="0">
                <a:cs typeface="Arial" panose="020B0604020202020204" pitchFamily="34" charset="0"/>
              </a:rPr>
              <a:t>NQF Act </a:t>
            </a:r>
            <a:r>
              <a:rPr lang="en-ZA" sz="2400" dirty="0">
                <a:cs typeface="Arial" panose="020B0604020202020204" pitchFamily="34" charset="0"/>
              </a:rPr>
              <a:t>(Act No.67 of 2008) &amp; </a:t>
            </a:r>
            <a:r>
              <a:rPr lang="en-ZA" sz="2400" b="1" dirty="0">
                <a:cs typeface="Arial" panose="020B0604020202020204" pitchFamily="34" charset="0"/>
              </a:rPr>
              <a:t>Skills Development Act </a:t>
            </a:r>
            <a:r>
              <a:rPr lang="en-ZA" sz="2400" dirty="0">
                <a:cs typeface="Arial" panose="020B0604020202020204" pitchFamily="34" charset="0"/>
              </a:rPr>
              <a:t>, 1998 (Act no 97 of 1998 as amended).</a:t>
            </a: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2400" dirty="0">
                <a:cs typeface="Arial" panose="020B0604020202020204" pitchFamily="34" charset="0"/>
              </a:rPr>
              <a:t>QCTO delegated Quality Assurance functions to all SETA’s to manage qualifications in the Occupational Framework  and Accreditation</a:t>
            </a: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2400" dirty="0">
                <a:cs typeface="Arial" panose="020B0604020202020204" pitchFamily="34" charset="0"/>
              </a:rPr>
              <a:t>SASSETA’s continues to accredit training providers for legacy qualifications (expires June 2023)</a:t>
            </a: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2400" dirty="0">
                <a:cs typeface="Arial" panose="020B0604020202020204" pitchFamily="34" charset="0"/>
              </a:rPr>
              <a:t>All legacy qualifications which are still required by the sector must be </a:t>
            </a:r>
            <a:r>
              <a:rPr lang="en-ZA" sz="2400" dirty="0">
                <a:solidFill>
                  <a:prstClr val="black"/>
                </a:solidFill>
              </a:rPr>
              <a:t>replaced by Occupational Qualification.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28600" y="304800"/>
            <a:ext cx="11658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0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Functions of the Development Quality Partner (DQP)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" y="1371600"/>
            <a:ext cx="112014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ZA" sz="2000" b="1" dirty="0"/>
              <a:t>Development Quality Partner (DQP)</a:t>
            </a:r>
            <a:r>
              <a:rPr lang="en-ZA" sz="2000" dirty="0"/>
              <a:t> means a body delegated by the QCTO to manage the process of developing specific occupational qualifications, curricula and assessment specifications</a:t>
            </a:r>
            <a:r>
              <a:rPr lang="en-ZA" altLang="en-US" sz="2000" b="1" dirty="0"/>
              <a:t> 	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 Fund and coordinate the Qualifications development process 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Appoint the Qualifications development facilitator (QDF) / Subject Matter Facilitator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Prepare the qualifications development process report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Manage the qualifications verification process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en-US" sz="2000" dirty="0">
                <a:cs typeface="Arial" panose="020B0604020202020204" pitchFamily="34" charset="0"/>
              </a:rPr>
              <a:t>Submit the developed Curriculum document, Assessment Specifications document, Qualification document, process report and attendance registers for all meetings</a:t>
            </a:r>
            <a:endParaRPr lang="en-US" sz="20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ZA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284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28600" y="304800"/>
            <a:ext cx="11658600" cy="9510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0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Function of the Assessment Quality Partner (AQP)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sz="2000" b="1" dirty="0"/>
              <a:t>Assessment Quality Partner</a:t>
            </a:r>
            <a:r>
              <a:rPr lang="en-ZA" sz="2000" dirty="0"/>
              <a:t> </a:t>
            </a:r>
            <a:r>
              <a:rPr lang="en-ZA" sz="2000" b="1" dirty="0"/>
              <a:t>(AQP) </a:t>
            </a:r>
            <a:r>
              <a:rPr lang="en-ZA" sz="2000" dirty="0"/>
              <a:t>means a body delegated by the QCTO to develop assessment instruments and manage the external summative assessment of specific occupational qualifications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2000" b="1" dirty="0"/>
              <a:t>	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Coordinate and manage external assessment processes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Ensure that criteria and guidelines are in place for  implementing  external  integrated summative  assessments (EISA)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Ensure that there is a reliable and secure electronic database to record learner registration, assessment centres, external assessment application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Recommend the certification of learners to the QCTO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Report to the QCTO on the performance of functions in the form and manner required by the QCTO; and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Promote continuous professional development of AQP associated practitioners</a:t>
            </a: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2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4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  <a:p>
            <a:pPr>
              <a:tabLst>
                <a:tab pos="457200" algn="l"/>
              </a:tabLst>
              <a:defRPr/>
            </a:pPr>
            <a:endParaRPr lang="en-ZA" sz="4400" b="1" dirty="0">
              <a:solidFill>
                <a:srgbClr val="FF6600"/>
              </a:solidFill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69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04800" y="-302260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274093" y="152400"/>
            <a:ext cx="42217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8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Expiration Date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1219200"/>
            <a:ext cx="11506200" cy="3022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800" dirty="0">
                <a:cs typeface="Arial" panose="020B0604020202020204" pitchFamily="34" charset="0"/>
              </a:rPr>
              <a:t>All legacy qualifications will be </a:t>
            </a:r>
            <a:r>
              <a:rPr lang="en-ZA" sz="2800" dirty="0">
                <a:solidFill>
                  <a:prstClr val="black"/>
                </a:solidFill>
              </a:rPr>
              <a:t>replaced by Occupational Qualification</a:t>
            </a:r>
            <a:r>
              <a:rPr lang="en-ZA" sz="3000" dirty="0">
                <a:solidFill>
                  <a:prstClr val="black"/>
                </a:solidFill>
              </a:rPr>
              <a:t>.</a:t>
            </a:r>
            <a:endParaRPr lang="en-US" sz="3000" dirty="0">
              <a:cs typeface="Arial" panose="020B0604020202020204" pitchFamily="34" charset="0"/>
            </a:endParaRP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800" dirty="0">
                <a:cs typeface="Arial" panose="020B0604020202020204" pitchFamily="34" charset="0"/>
              </a:rPr>
              <a:t>SASSETA’s continues to accredit training providers for legacy qualifications (expires June 2023)</a:t>
            </a: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800" dirty="0">
                <a:cs typeface="Arial" panose="020B0604020202020204" pitchFamily="34" charset="0"/>
              </a:rPr>
              <a:t>Learner enrolment end date 30 June 2024</a:t>
            </a:r>
          </a:p>
          <a:p>
            <a:pPr marL="457200" indent="-457200" algn="just">
              <a:spcBef>
                <a:spcPts val="12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800" dirty="0">
                <a:cs typeface="Arial" panose="020B0604020202020204" pitchFamily="34" charset="0"/>
              </a:rPr>
              <a:t>Last achievement date 30 June 2027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A13F895-179B-417F-A6CC-AF65126AC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70693"/>
              </p:ext>
            </p:extLst>
          </p:nvPr>
        </p:nvGraphicFramePr>
        <p:xfrm>
          <a:off x="533400" y="3960495"/>
          <a:ext cx="10668000" cy="290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200">
                  <a:extLst>
                    <a:ext uri="{9D8B030D-6E8A-4147-A177-3AD203B41FA5}">
                      <a16:colId xmlns:a16="http://schemas.microsoft.com/office/drawing/2014/main" val="3029721411"/>
                    </a:ext>
                  </a:extLst>
                </a:gridCol>
                <a:gridCol w="6146800">
                  <a:extLst>
                    <a:ext uri="{9D8B030D-6E8A-4147-A177-3AD203B41FA5}">
                      <a16:colId xmlns:a16="http://schemas.microsoft.com/office/drawing/2014/main" val="1490825454"/>
                    </a:ext>
                  </a:extLst>
                </a:gridCol>
              </a:tblGrid>
              <a:tr h="303228">
                <a:tc>
                  <a:txBody>
                    <a:bodyPr/>
                    <a:lstStyle/>
                    <a:p>
                      <a:r>
                        <a:rPr lang="en-ZA" dirty="0"/>
                        <a:t>Historical Qualification (Old)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Occupational Qualification (New)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47613"/>
                  </a:ext>
                </a:extLst>
              </a:tr>
              <a:tr h="2542126">
                <a:tc>
                  <a:txBody>
                    <a:bodyPr/>
                    <a:lstStyle/>
                    <a:p>
                      <a:r>
                        <a:rPr lang="en-ZA" b="1" dirty="0"/>
                        <a:t>Unit standard based: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Core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Fundamentals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Electives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/>
                        <a:t>Modules: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Theory / Knowledge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Practical Skill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Work Experience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Z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contain between 5% and 10% of soft skills which may include inter alia personal development, self-learning, workplace preparation etc.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74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9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CD025F40-EBE8-B130-464D-3AB7786BF2B1}"/>
              </a:ext>
            </a:extLst>
          </p:cNvPr>
          <p:cNvSpPr txBox="1">
            <a:spLocks/>
          </p:cNvSpPr>
          <p:nvPr/>
        </p:nvSpPr>
        <p:spPr bwMode="auto">
          <a:xfrm>
            <a:off x="1752600" y="407087"/>
            <a:ext cx="7672992" cy="1323439"/>
          </a:xfrm>
          <a:prstGeom prst="rect">
            <a:avLst/>
          </a:prstGeom>
          <a:gradFill rotWithShape="1">
            <a:gsLst>
              <a:gs pos="0">
                <a:srgbClr val="FF8080"/>
              </a:gs>
              <a:gs pos="50000">
                <a:srgbClr val="FFB3B3"/>
              </a:gs>
              <a:gs pos="100000">
                <a:srgbClr val="FFDADA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eaLnBrk="1" hangingPunct="1">
              <a:spcBef>
                <a:spcPct val="50000"/>
              </a:spcBef>
              <a:buFontTx/>
              <a:buNone/>
              <a:defRPr sz="1600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9pPr>
          </a:lstStyle>
          <a:p>
            <a:endParaRPr lang="en-ZA" dirty="0"/>
          </a:p>
          <a:p>
            <a:r>
              <a:rPr lang="en-ZA" dirty="0"/>
              <a:t>The </a:t>
            </a:r>
            <a:r>
              <a:rPr lang="en-ZA" b="1" dirty="0"/>
              <a:t>purpose </a:t>
            </a:r>
            <a:r>
              <a:rPr lang="en-ZA" dirty="0"/>
              <a:t>of an occupational qualification is to qualify a learner to practice</a:t>
            </a:r>
            <a:r>
              <a:rPr lang="en-GB" dirty="0"/>
              <a:t> an occupation, </a:t>
            </a:r>
            <a:r>
              <a:rPr lang="en-ZA" dirty="0"/>
              <a:t>reflected on the Organising Framework for Occupations (OFO) </a:t>
            </a:r>
          </a:p>
          <a:p>
            <a:endParaRPr lang="en-GB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9D1C2E9-FD3F-7A5E-D832-9E627110A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214" y="1789166"/>
            <a:ext cx="7703527" cy="584775"/>
          </a:xfrm>
          <a:prstGeom prst="rect">
            <a:avLst/>
          </a:prstGeom>
          <a:gradFill rotWithShape="1">
            <a:gsLst>
              <a:gs pos="0">
                <a:srgbClr val="FF8080"/>
              </a:gs>
              <a:gs pos="50000">
                <a:srgbClr val="FFB3B3"/>
              </a:gs>
              <a:gs pos="100000">
                <a:srgbClr val="FFDADA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ZA" sz="1600" dirty="0">
                <a:latin typeface="Arial" panose="020B0604020202020204" pitchFamily="34" charset="0"/>
              </a:rPr>
              <a:t>A qualification associated with a trade, occupation or profession resulting from work-based learning and consisting of:</a:t>
            </a:r>
            <a:endParaRPr lang="en-GB" altLang="en-US" sz="1600" b="1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FB3171B8-3272-4682-E4A6-5C05A46B03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28800" y="2402516"/>
            <a:ext cx="7957038" cy="3323492"/>
            <a:chOff x="2362" y="6020"/>
            <a:chExt cx="7104" cy="2080"/>
          </a:xfrm>
        </p:grpSpPr>
        <p:sp>
          <p:nvSpPr>
            <p:cNvPr id="10" name="AutoShape 4">
              <a:extLst>
                <a:ext uri="{FF2B5EF4-FFF2-40B4-BE49-F238E27FC236}">
                  <a16:creationId xmlns:a16="http://schemas.microsoft.com/office/drawing/2014/main" id="{E9151E90-9E27-5313-35EE-62D744B43E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62" y="6020"/>
              <a:ext cx="7104" cy="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662"/>
            </a:p>
          </p:txBody>
        </p:sp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F6960E4B-C67D-022A-951F-12EC7C202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" y="6180"/>
              <a:ext cx="2191" cy="640"/>
            </a:xfrm>
            <a:prstGeom prst="downArrowCallout">
              <a:avLst>
                <a:gd name="adj1" fmla="val 85586"/>
                <a:gd name="adj2" fmla="val 85586"/>
                <a:gd name="adj3" fmla="val 16667"/>
                <a:gd name="adj4" fmla="val 66667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2" name="AutoShape 6">
              <a:extLst>
                <a:ext uri="{FF2B5EF4-FFF2-40B4-BE49-F238E27FC236}">
                  <a16:creationId xmlns:a16="http://schemas.microsoft.com/office/drawing/2014/main" id="{026DA3DD-EF9D-9E93-D232-06F3697AB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6180"/>
              <a:ext cx="2191" cy="640"/>
            </a:xfrm>
            <a:prstGeom prst="downArrowCallout">
              <a:avLst>
                <a:gd name="adj1" fmla="val 85586"/>
                <a:gd name="adj2" fmla="val 85586"/>
                <a:gd name="adj3" fmla="val 16667"/>
                <a:gd name="adj4" fmla="val 66667"/>
              </a:avLst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4D180E76-1A85-347B-48C6-63A9B1D0E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" y="6180"/>
              <a:ext cx="2191" cy="640"/>
            </a:xfrm>
            <a:prstGeom prst="downArrowCallout">
              <a:avLst>
                <a:gd name="adj1" fmla="val 85586"/>
                <a:gd name="adj2" fmla="val 85586"/>
                <a:gd name="adj3" fmla="val 16667"/>
                <a:gd name="adj4" fmla="val 66667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ECF50C25-D377-B839-3741-3FB5B9DAD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" y="6180"/>
              <a:ext cx="2191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46" b="1" dirty="0"/>
                <a:t>Knowledge / theory </a:t>
              </a:r>
              <a:endParaRPr lang="en-GB" altLang="en-US" sz="1846" dirty="0"/>
            </a:p>
          </p:txBody>
        </p:sp>
        <p:sp>
          <p:nvSpPr>
            <p:cNvPr id="15" name="Text Box 9">
              <a:extLst>
                <a:ext uri="{FF2B5EF4-FFF2-40B4-BE49-F238E27FC236}">
                  <a16:creationId xmlns:a16="http://schemas.microsoft.com/office/drawing/2014/main" id="{FB85C355-A2F2-CF52-6A0F-68970C8E3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" y="6180"/>
              <a:ext cx="2191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46" b="1" dirty="0"/>
                <a:t>Practical        </a:t>
              </a:r>
              <a:endParaRPr lang="en-GB" altLang="en-US" sz="1846" dirty="0"/>
            </a:p>
          </p:txBody>
        </p: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4085830B-017A-2143-D091-AE232F50E6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8" y="6180"/>
              <a:ext cx="2191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46" b="1" dirty="0"/>
                <a:t>Work experience</a:t>
              </a:r>
              <a:endParaRPr lang="en-GB" altLang="en-US" sz="1846" dirty="0"/>
            </a:p>
          </p:txBody>
        </p:sp>
        <p:sp>
          <p:nvSpPr>
            <p:cNvPr id="17" name="DownRibbonSharp">
              <a:extLst>
                <a:ext uri="{FF2B5EF4-FFF2-40B4-BE49-F238E27FC236}">
                  <a16:creationId xmlns:a16="http://schemas.microsoft.com/office/drawing/2014/main" id="{AC9675B3-231A-92B4-684C-38ED9AE9541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425" y="7460"/>
              <a:ext cx="7041" cy="640"/>
            </a:xfrm>
            <a:custGeom>
              <a:avLst/>
              <a:gdLst>
                <a:gd name="G0" fmla="+- 0 0 0"/>
                <a:gd name="G1" fmla="+- 5400 0 0"/>
                <a:gd name="G2" fmla="+- 5400 2700 0"/>
                <a:gd name="G3" fmla="+- 21600 0 G2"/>
                <a:gd name="G4" fmla="+- 21600 0 G1"/>
                <a:gd name="G5" fmla="+- 21600 0 2700"/>
                <a:gd name="G6" fmla="*/ G5 1 2"/>
                <a:gd name="G7" fmla="+- 2700 0 0"/>
                <a:gd name="T0" fmla="*/ 10800 w 21600"/>
                <a:gd name="T1" fmla="*/ 2700 h 21600"/>
                <a:gd name="T2" fmla="*/ 2700 w 21600"/>
                <a:gd name="T3" fmla="*/ 9450 h 21600"/>
                <a:gd name="T4" fmla="*/ 10800 w 21600"/>
                <a:gd name="T5" fmla="*/ 21600 h 21600"/>
                <a:gd name="T6" fmla="*/ 18900 w 21600"/>
                <a:gd name="T7" fmla="*/ 945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G1 w 21600"/>
                <a:gd name="T13" fmla="*/ G7 h 21600"/>
                <a:gd name="T14" fmla="*/ G4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0"/>
                  </a:moveTo>
                  <a:lnTo>
                    <a:pt x="8100" y="0"/>
                  </a:lnTo>
                  <a:lnTo>
                    <a:pt x="8100" y="2700"/>
                  </a:lnTo>
                  <a:lnTo>
                    <a:pt x="13500" y="2700"/>
                  </a:lnTo>
                  <a:lnTo>
                    <a:pt x="13500" y="0"/>
                  </a:lnTo>
                  <a:lnTo>
                    <a:pt x="21600" y="0"/>
                  </a:lnTo>
                  <a:lnTo>
                    <a:pt x="18900" y="9450"/>
                  </a:lnTo>
                  <a:lnTo>
                    <a:pt x="21600" y="18900"/>
                  </a:lnTo>
                  <a:lnTo>
                    <a:pt x="16200" y="189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18900"/>
                  </a:lnTo>
                  <a:lnTo>
                    <a:pt x="0" y="18900"/>
                  </a:lnTo>
                  <a:lnTo>
                    <a:pt x="2700" y="9450"/>
                  </a:lnTo>
                  <a:close/>
                </a:path>
                <a:path w="21600" h="21600" fill="none" extrusionOk="0">
                  <a:moveTo>
                    <a:pt x="8100" y="2700"/>
                  </a:moveTo>
                  <a:lnTo>
                    <a:pt x="5400" y="2700"/>
                  </a:lnTo>
                  <a:lnTo>
                    <a:pt x="5400" y="18900"/>
                  </a:lnTo>
                </a:path>
                <a:path w="21600" h="21600" fill="none" extrusionOk="0">
                  <a:moveTo>
                    <a:pt x="5400" y="2700"/>
                  </a:moveTo>
                  <a:lnTo>
                    <a:pt x="8100" y="0"/>
                  </a:lnTo>
                </a:path>
                <a:path w="21600" h="21600" fill="none" extrusionOk="0">
                  <a:moveTo>
                    <a:pt x="13500" y="2700"/>
                  </a:moveTo>
                  <a:lnTo>
                    <a:pt x="16200" y="2700"/>
                  </a:lnTo>
                  <a:lnTo>
                    <a:pt x="16200" y="18900"/>
                  </a:lnTo>
                </a:path>
                <a:path w="21600" h="21600" fill="none" extrusionOk="0">
                  <a:moveTo>
                    <a:pt x="16200" y="2700"/>
                  </a:moveTo>
                  <a:lnTo>
                    <a:pt x="13500" y="0"/>
                  </a:lnTo>
                </a:path>
              </a:pathLst>
            </a:cu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9" name="AutoShape 12">
              <a:extLst>
                <a:ext uri="{FF2B5EF4-FFF2-40B4-BE49-F238E27FC236}">
                  <a16:creationId xmlns:a16="http://schemas.microsoft.com/office/drawing/2014/main" id="{9C5A4139-48EF-AF5B-304F-CB1B4C56F4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549" y="3696"/>
              <a:ext cx="640" cy="6887"/>
            </a:xfrm>
            <a:prstGeom prst="homePlate">
              <a:avLst>
                <a:gd name="adj" fmla="val 25000"/>
              </a:avLst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0" name="Text Box 13">
              <a:extLst>
                <a:ext uri="{FF2B5EF4-FFF2-40B4-BE49-F238E27FC236}">
                  <a16:creationId xmlns:a16="http://schemas.microsoft.com/office/drawing/2014/main" id="{CC906A82-BC08-9627-C657-4C0BC063CA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5" y="6980"/>
              <a:ext cx="6887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46" dirty="0"/>
                <a:t> </a:t>
              </a:r>
              <a:r>
                <a:rPr lang="en-GB" altLang="en-US" sz="1846" b="1" i="1" dirty="0"/>
                <a:t>External Integrated Summative Assessment</a:t>
              </a:r>
              <a:endParaRPr lang="en-GB" altLang="en-US" sz="1846" b="1" dirty="0"/>
            </a:p>
          </p:txBody>
        </p:sp>
        <p:sp>
          <p:nvSpPr>
            <p:cNvPr id="21" name="Text Box 14">
              <a:extLst>
                <a:ext uri="{FF2B5EF4-FFF2-40B4-BE49-F238E27FC236}">
                  <a16:creationId xmlns:a16="http://schemas.microsoft.com/office/drawing/2014/main" id="{AF91B62D-17B3-6F21-BDC0-486C2DE20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6" y="7691"/>
              <a:ext cx="36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215" b="1" dirty="0"/>
                <a:t>Occupational Certificate</a:t>
              </a:r>
              <a:endParaRPr lang="en-GB" altLang="en-US" sz="2215" dirty="0"/>
            </a:p>
          </p:txBody>
        </p:sp>
      </p:grpSp>
    </p:spTree>
    <p:extLst>
      <p:ext uri="{BB962C8B-B14F-4D97-AF65-F5344CB8AC3E}">
        <p14:creationId xmlns:p14="http://schemas.microsoft.com/office/powerpoint/2010/main" val="374255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511300" y="100234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304800" y="135387"/>
            <a:ext cx="11696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000" b="1" dirty="0">
                <a:solidFill>
                  <a:schemeClr val="accent2"/>
                </a:solidFill>
              </a:rPr>
              <a:t>NMHET Determination</a:t>
            </a:r>
            <a:r>
              <a:rPr lang="en-ZA" sz="2000" b="1" baseline="0" dirty="0">
                <a:solidFill>
                  <a:schemeClr val="accent2"/>
                </a:solidFill>
              </a:rPr>
              <a:t> on </a:t>
            </a:r>
            <a:r>
              <a:rPr lang="en-ZA" sz="2000" b="1" dirty="0">
                <a:solidFill>
                  <a:schemeClr val="accent2"/>
                </a:solidFill>
              </a:rPr>
              <a:t>Sub-Framework</a:t>
            </a:r>
            <a:r>
              <a:rPr lang="en-ZA" sz="2000" b="1" baseline="0" dirty="0">
                <a:solidFill>
                  <a:schemeClr val="accent2"/>
                </a:solidFill>
              </a:rPr>
              <a:t> and Qualifications Types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000" b="1" baseline="0" dirty="0">
                <a:solidFill>
                  <a:schemeClr val="accent2"/>
                </a:solidFill>
              </a:rPr>
              <a:t> (Government Gazette  No 44031 – 24 Dec 2020; No 36803) </a:t>
            </a:r>
            <a:endParaRPr lang="en-ZA" sz="2000" b="1" dirty="0">
              <a:solidFill>
                <a:schemeClr val="accent2"/>
              </a:solidFill>
            </a:endParaRPr>
          </a:p>
          <a:p>
            <a:pPr algn="ctr"/>
            <a:r>
              <a:rPr lang="en-ZA" sz="2000" b="1" baseline="0" dirty="0">
                <a:solidFill>
                  <a:schemeClr val="accent2"/>
                </a:solidFill>
              </a:rPr>
              <a:t>Qualifications Framework</a:t>
            </a:r>
            <a:endParaRPr lang="en-ZA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AEF903-959D-153A-6910-77D003DEC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103333"/>
              </p:ext>
            </p:extLst>
          </p:nvPr>
        </p:nvGraphicFramePr>
        <p:xfrm>
          <a:off x="990600" y="1447800"/>
          <a:ext cx="9296400" cy="4354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9592">
                  <a:extLst>
                    <a:ext uri="{9D8B030D-6E8A-4147-A177-3AD203B41FA5}">
                      <a16:colId xmlns:a16="http://schemas.microsoft.com/office/drawing/2014/main" val="3528248082"/>
                    </a:ext>
                  </a:extLst>
                </a:gridCol>
                <a:gridCol w="3399008">
                  <a:extLst>
                    <a:ext uri="{9D8B030D-6E8A-4147-A177-3AD203B41FA5}">
                      <a16:colId xmlns:a16="http://schemas.microsoft.com/office/drawing/2014/main" val="682007004"/>
                    </a:ext>
                  </a:extLst>
                </a:gridCol>
                <a:gridCol w="1792102">
                  <a:extLst>
                    <a:ext uri="{9D8B030D-6E8A-4147-A177-3AD203B41FA5}">
                      <a16:colId xmlns:a16="http://schemas.microsoft.com/office/drawing/2014/main" val="1580199622"/>
                    </a:ext>
                  </a:extLst>
                </a:gridCol>
                <a:gridCol w="1959150">
                  <a:extLst>
                    <a:ext uri="{9D8B030D-6E8A-4147-A177-3AD203B41FA5}">
                      <a16:colId xmlns:a16="http://schemas.microsoft.com/office/drawing/2014/main" val="52840800"/>
                    </a:ext>
                  </a:extLst>
                </a:gridCol>
                <a:gridCol w="1506548">
                  <a:extLst>
                    <a:ext uri="{9D8B030D-6E8A-4147-A177-3AD203B41FA5}">
                      <a16:colId xmlns:a16="http://schemas.microsoft.com/office/drawing/2014/main" val="2896962198"/>
                    </a:ext>
                  </a:extLst>
                </a:gridCol>
              </a:tblGrid>
              <a:tr h="8693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 No.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1145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Type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7000"/>
                        </a:lnSpc>
                        <a:spcAft>
                          <a:spcPts val="105"/>
                        </a:spcAft>
                      </a:pPr>
                      <a:r>
                        <a:rPr lang="en-ZA" sz="1800">
                          <a:effectLst/>
                        </a:rPr>
                        <a:t>NQF </a:t>
                      </a:r>
                    </a:p>
                    <a:p>
                      <a:pPr marL="64135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Level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95"/>
                        </a:spcAft>
                      </a:pPr>
                      <a:r>
                        <a:rPr lang="en-ZA" sz="1800">
                          <a:effectLst/>
                        </a:rPr>
                        <a:t>Percentage </a:t>
                      </a:r>
                    </a:p>
                    <a:p>
                      <a:pPr marL="1270" marR="40640" algn="just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(%) of credits at the level of a qualification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05"/>
                        </a:spcAft>
                      </a:pPr>
                      <a:r>
                        <a:rPr lang="en-ZA" sz="1800" dirty="0">
                          <a:effectLst/>
                        </a:rPr>
                        <a:t>Minimum </a:t>
                      </a: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credits 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1997718386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A.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General Occupational Certificate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1497578151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B.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15113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Elementary Occupational Certificate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2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3481582554"/>
                  </a:ext>
                </a:extLst>
              </a:tr>
              <a:tr h="2268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C.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75565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Intermediate Occupational Certificate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3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4134323697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D.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National Occupational Certificate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4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1078186637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E.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Higher Occupational Certificate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5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3744301475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F.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Advanced Occupational Certificate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422225560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G.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Occupational Diploma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3625761955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H. 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Advanced Occupational Diploma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7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120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3833974630"/>
                  </a:ext>
                </a:extLst>
              </a:tr>
              <a:tr h="28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I. 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Specialised Occupational Diploma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8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>
                          <a:effectLst/>
                        </a:rPr>
                        <a:t>60 </a:t>
                      </a:r>
                      <a:endParaRPr lang="en-Z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ZA" sz="1800" dirty="0">
                          <a:effectLst/>
                        </a:rPr>
                        <a:t>120 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5400" marT="6985" marB="0"/>
                </a:tc>
                <a:extLst>
                  <a:ext uri="{0D108BD9-81ED-4DB2-BD59-A6C34878D82A}">
                    <a16:rowId xmlns:a16="http://schemas.microsoft.com/office/drawing/2014/main" val="3598710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7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28600" y="304800"/>
            <a:ext cx="1165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4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Realignment of Legacy Qualification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" y="1219200"/>
            <a:ext cx="112014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ZA" altLang="en-US" sz="2800" b="1" dirty="0"/>
              <a:t>Rationale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The realignment process aims to covert historically registered qualification into occupational qualifications 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Aimed at ensuring the Occupational Sub-Framework consist of occupational qualification as per the determination by Minister of Higher Education, Science and Technology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Only the historically registered qualifications that have been identified by industry as being relevant will be considered in the realignment process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v"/>
            </a:pPr>
            <a:r>
              <a:rPr lang="en-ZA" altLang="en-US" sz="2000" dirty="0">
                <a:cs typeface="Arial" panose="020B0604020202020204" pitchFamily="34" charset="0"/>
              </a:rPr>
              <a:t>New occupational qualifications will be developed once identified by industry as being relevant will be considered in the  new development process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ZA" altLang="en-US" sz="28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ZA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25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80882" y="811338"/>
            <a:ext cx="82296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E5DC2"/>
              </a:buClr>
              <a:tabLst>
                <a:tab pos="365125" algn="l"/>
                <a:tab pos="808038" algn="l"/>
              </a:tabLst>
            </a:pPr>
            <a:endParaRPr lang="en-ZA" sz="900" dirty="0"/>
          </a:p>
          <a:p>
            <a:pPr lvl="0"/>
            <a:r>
              <a:rPr lang="en-ZA" sz="2800" dirty="0"/>
              <a:t> </a:t>
            </a: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30340F9-5198-BA0F-F0C0-02B72C14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0613" y="9213850"/>
            <a:ext cx="63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120C09-1894-B7F6-3EAE-8808373E9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52" y="0"/>
            <a:ext cx="9998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2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511300" y="100234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" y="154436"/>
            <a:ext cx="11811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7200" algn="l"/>
              </a:tabLst>
              <a:defRPr/>
            </a:pPr>
            <a:r>
              <a:rPr lang="en-ZA" sz="44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Qualifications with Learner uptake</a:t>
            </a:r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52C3CDF0-31B9-8EB5-1329-6E33E7C5DB53}"/>
              </a:ext>
            </a:extLst>
          </p:cNvPr>
          <p:cNvGraphicFramePr>
            <a:graphicFrameLocks/>
          </p:cNvGraphicFramePr>
          <p:nvPr/>
        </p:nvGraphicFramePr>
        <p:xfrm>
          <a:off x="1600200" y="1524000"/>
          <a:ext cx="8486576" cy="194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184">
                  <a:extLst>
                    <a:ext uri="{9D8B030D-6E8A-4147-A177-3AD203B41FA5}">
                      <a16:colId xmlns:a16="http://schemas.microsoft.com/office/drawing/2014/main" val="244669973"/>
                    </a:ext>
                  </a:extLst>
                </a:gridCol>
                <a:gridCol w="6941392">
                  <a:extLst>
                    <a:ext uri="{9D8B030D-6E8A-4147-A177-3AD203B41FA5}">
                      <a16:colId xmlns:a16="http://schemas.microsoft.com/office/drawing/2014/main" val="2533100871"/>
                    </a:ext>
                  </a:extLst>
                </a:gridCol>
              </a:tblGrid>
              <a:tr h="388330">
                <a:tc gridSpan="2">
                  <a:txBody>
                    <a:bodyPr/>
                    <a:lstStyle/>
                    <a:p>
                      <a:pPr algn="ctr"/>
                      <a:r>
                        <a:rPr lang="en-ZA" sz="1600" dirty="0"/>
                        <a:t>The  following qualifications have not been requested for realignment (learner uptake)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ZA" dirty="0"/>
                        <a:t>The  following qualification have not been requested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02662"/>
                  </a:ext>
                </a:extLst>
              </a:tr>
              <a:tr h="388330">
                <a:tc>
                  <a:txBody>
                    <a:bodyPr/>
                    <a:lstStyle/>
                    <a:p>
                      <a:r>
                        <a:rPr lang="en-ZA" sz="1600" dirty="0"/>
                        <a:t>50023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ND: Legal Interpreting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566846"/>
                  </a:ext>
                </a:extLst>
              </a:tr>
              <a:tr h="388330">
                <a:tc>
                  <a:txBody>
                    <a:bodyPr/>
                    <a:lstStyle/>
                    <a:p>
                      <a:r>
                        <a:rPr lang="en-ZA" sz="1600" dirty="0"/>
                        <a:t>80046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NC: Tactical Road Traffic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27648"/>
                  </a:ext>
                </a:extLst>
              </a:tr>
              <a:tr h="388330">
                <a:tc>
                  <a:txBody>
                    <a:bodyPr/>
                    <a:lstStyle/>
                    <a:p>
                      <a:r>
                        <a:rPr lang="en-ZA" sz="1600" dirty="0"/>
                        <a:t>80066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NC: Strategic Road Traffic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51867"/>
                  </a:ext>
                </a:extLst>
              </a:tr>
              <a:tr h="388330">
                <a:tc>
                  <a:txBody>
                    <a:bodyPr/>
                    <a:lstStyle/>
                    <a:p>
                      <a:r>
                        <a:rPr lang="en-ZA" sz="1600" dirty="0"/>
                        <a:t>48920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NC: Attorneys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5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904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511300" y="100234"/>
            <a:ext cx="9169400" cy="604520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" y="154436"/>
            <a:ext cx="11811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ZA" sz="4400" b="1" dirty="0">
                <a:solidFill>
                  <a:srgbClr val="FF6600"/>
                </a:solidFill>
                <a:ea typeface="Calibri"/>
                <a:cs typeface="Arial" panose="020B0604020202020204" pitchFamily="34" charset="0"/>
              </a:rPr>
              <a:t>Process to realign Occupational Qualification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1295400"/>
            <a:ext cx="11582400" cy="4807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Stakeholders submit requests for re-alignment /new qualification development to SASSETA</a:t>
            </a:r>
          </a:p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QCTO and SASSETA have the right to decline the application for realignment</a:t>
            </a:r>
          </a:p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If the application is declined, reasons will be communicated to the stakeholder</a:t>
            </a:r>
          </a:p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SASSETA submit requests to QCTO</a:t>
            </a:r>
          </a:p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QCTO acknowledges receipt, approves the realignment</a:t>
            </a:r>
          </a:p>
          <a:p>
            <a:pPr marL="514350" indent="-514350"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SASSETA appoints Qualification Development Facilitator (QDF)</a:t>
            </a:r>
          </a:p>
          <a:p>
            <a:pPr marL="514350" indent="-514350">
              <a:lnSpc>
                <a:spcPct val="110000"/>
              </a:lnSpc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SASSETA coordinates the re-alignment of  Qualification in consultation with the Community of Expect Practitioners (CEP’s)</a:t>
            </a:r>
          </a:p>
          <a:p>
            <a:pPr marL="514350" indent="-514350">
              <a:lnSpc>
                <a:spcPct val="110000"/>
              </a:lnSpc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Submits for evaluation to QCTO</a:t>
            </a:r>
          </a:p>
          <a:p>
            <a:pPr marL="514350" indent="-514350">
              <a:lnSpc>
                <a:spcPct val="110000"/>
              </a:lnSpc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The realigned qualification is presented to the QCTO Council for approval</a:t>
            </a:r>
          </a:p>
          <a:p>
            <a:pPr marL="514350" indent="-514350">
              <a:lnSpc>
                <a:spcPct val="110000"/>
              </a:lnSpc>
              <a:spcBef>
                <a:spcPct val="50000"/>
              </a:spcBef>
              <a:buClr>
                <a:srgbClr val="FF6600"/>
              </a:buClr>
              <a:buFont typeface="+mj-lt"/>
              <a:buAutoNum type="arabicPeriod"/>
              <a:tabLst>
                <a:tab pos="365125" algn="l"/>
                <a:tab pos="808038" algn="l"/>
              </a:tabLst>
            </a:pPr>
            <a:r>
              <a:rPr lang="en-ZA" sz="1800" dirty="0"/>
              <a:t>SAQA registered the realigned qualification as an Occupational Qualification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6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-152400" y="-152400"/>
            <a:ext cx="12344400" cy="7239000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FC000"/>
              </a:solidFill>
            </a:endParaRPr>
          </a:p>
        </p:txBody>
      </p:sp>
      <p:sp>
        <p:nvSpPr>
          <p:cNvPr id="32" name="object 8"/>
          <p:cNvSpPr/>
          <p:nvPr/>
        </p:nvSpPr>
        <p:spPr>
          <a:xfrm>
            <a:off x="10058401" y="5257800"/>
            <a:ext cx="1371600" cy="1152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822672" y="5988062"/>
            <a:ext cx="4045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800" b="1" dirty="0">
                <a:latin typeface="Arial" panose="020B0604020202020204" pitchFamily="34" charset="0"/>
                <a:cs typeface="Arial" panose="020B0604020202020204" pitchFamily="34" charset="0"/>
              </a:rPr>
              <a:t>Your partner in skills developme</a:t>
            </a:r>
            <a:r>
              <a:rPr lang="en-ZA" sz="2000" b="1" dirty="0">
                <a:latin typeface="Arial" panose="020B0604020202020204" pitchFamily="34" charset="0"/>
                <a:cs typeface="Arial" panose="020B0604020202020204" pitchFamily="34" charset="0"/>
              </a:rPr>
              <a:t>nt 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3005435"/>
            <a:ext cx="6781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5400" dirty="0">
                <a:solidFill>
                  <a:schemeClr val="bg1"/>
                </a:solidFill>
              </a:rPr>
              <a:t>Thank you !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9899837" y="2820798"/>
            <a:ext cx="1988881" cy="1988881"/>
          </a:xfrm>
          <a:prstGeom prst="diamond">
            <a:avLst/>
          </a:prstGeom>
          <a:solidFill>
            <a:srgbClr val="00B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  <p:sp>
        <p:nvSpPr>
          <p:cNvPr id="9" name="Diamond 8"/>
          <p:cNvSpPr/>
          <p:nvPr/>
        </p:nvSpPr>
        <p:spPr>
          <a:xfrm>
            <a:off x="7410456" y="489119"/>
            <a:ext cx="1988881" cy="1988881"/>
          </a:xfrm>
          <a:prstGeom prst="diamond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  <p:sp>
        <p:nvSpPr>
          <p:cNvPr id="10" name="Diamond 9"/>
          <p:cNvSpPr/>
          <p:nvPr/>
        </p:nvSpPr>
        <p:spPr>
          <a:xfrm>
            <a:off x="9300560" y="1041401"/>
            <a:ext cx="1988881" cy="1988881"/>
          </a:xfrm>
          <a:prstGeom prst="diamond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2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1771" y="-1676400"/>
            <a:ext cx="9067800" cy="36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Quality Management System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9229" y="0"/>
            <a:ext cx="1183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rgbClr val="FF6600"/>
                </a:solidFill>
              </a:rPr>
              <a:t>Implementation of Registered Qualification</a:t>
            </a:r>
            <a:endParaRPr lang="en-GB" sz="4400" b="1" dirty="0">
              <a:solidFill>
                <a:srgbClr val="FF66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E52B2-4F47-051F-6B40-875F74AA4A07}"/>
              </a:ext>
            </a:extLst>
          </p:cNvPr>
          <p:cNvSpPr txBox="1"/>
          <p:nvPr/>
        </p:nvSpPr>
        <p:spPr>
          <a:xfrm>
            <a:off x="552450" y="1317739"/>
            <a:ext cx="11087100" cy="4028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requirement / learner access  to the qualification ND: Policing 61729 NQF L 6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Learner access to the qualification: Policing at NQF level 5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qualification consists of core, fundamental and elective component which requires learners to obtain a minimum of 248 credits to be awarded this qualification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Recognition of Prior Learning possible : </a:t>
            </a:r>
          </a:p>
          <a:p>
            <a:pPr marL="799231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for accelerated access to further learning</a:t>
            </a:r>
          </a:p>
          <a:p>
            <a:pPr marL="799231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Gaining of credits towards a unit standard</a:t>
            </a:r>
          </a:p>
          <a:p>
            <a:pPr marL="799231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Learners must be able to demonstrate competency in the knowledge and skills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99231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 documents needed before enrolment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3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1771" y="-1676400"/>
            <a:ext cx="9067800" cy="36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Quality Management System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9229" y="0"/>
            <a:ext cx="1183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6600"/>
                </a:solidFill>
              </a:rPr>
              <a:t>Assessor &amp; Moderator re-registration process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E52B2-4F47-051F-6B40-875F74AA4A07}"/>
              </a:ext>
            </a:extLst>
          </p:cNvPr>
          <p:cNvSpPr txBox="1"/>
          <p:nvPr/>
        </p:nvSpPr>
        <p:spPr>
          <a:xfrm>
            <a:off x="552450" y="1317739"/>
            <a:ext cx="11087100" cy="2691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documents are required for submission:</a:t>
            </a:r>
          </a:p>
          <a:p>
            <a:pPr lvl="0" algn="just">
              <a:lnSpc>
                <a:spcPct val="115000"/>
              </a:lnSpc>
            </a:pPr>
            <a:endParaRPr lang="en-US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Submit your Comprehensive/detailed CV outlining the work/ occupational experience within the Sector,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P</a:t>
            </a:r>
            <a:r>
              <a:rPr lang="en-Z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eriod of experience and  indicate your duties and responsibilities in detail linking to the Unit Standards/ Qualification and unpack your role in detail.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Certified ID Copy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Certified Certificates of Competencies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800" dirty="0"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Info.reregistrationassessor@sasseta.org.za</a:t>
            </a:r>
            <a:r>
              <a:rPr lang="en-ZA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95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1771" y="-1676400"/>
            <a:ext cx="9067800" cy="36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Quality Management System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9229" y="0"/>
            <a:ext cx="1183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6600"/>
                </a:solidFill>
              </a:rPr>
              <a:t>Provider Accreditation re-registration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58E178-FFD0-F329-695A-AB90FCF755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822100"/>
              </p:ext>
            </p:extLst>
          </p:nvPr>
        </p:nvGraphicFramePr>
        <p:xfrm>
          <a:off x="762000" y="990600"/>
          <a:ext cx="9982200" cy="559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96608994"/>
                    </a:ext>
                  </a:extLst>
                </a:gridCol>
                <a:gridCol w="2812229">
                  <a:extLst>
                    <a:ext uri="{9D8B030D-6E8A-4147-A177-3AD203B41FA5}">
                      <a16:colId xmlns:a16="http://schemas.microsoft.com/office/drawing/2014/main" val="1126699228"/>
                    </a:ext>
                  </a:extLst>
                </a:gridCol>
                <a:gridCol w="6788971">
                  <a:extLst>
                    <a:ext uri="{9D8B030D-6E8A-4147-A177-3AD203B41FA5}">
                      <a16:colId xmlns:a16="http://schemas.microsoft.com/office/drawing/2014/main" val="3967233715"/>
                    </a:ext>
                  </a:extLst>
                </a:gridCol>
              </a:tblGrid>
              <a:tr h="396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NO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TITTLE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REQUIRED DOCUMENTS</a:t>
                      </a:r>
                      <a:endParaRPr lang="en-ZA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3505026619"/>
                  </a:ext>
                </a:extLst>
              </a:tr>
              <a:tr h="20944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000">
                          <a:effectLst/>
                        </a:rPr>
                        <a:t>1. 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000" b="1" dirty="0">
                          <a:effectLst/>
                        </a:rPr>
                        <a:t>Legislative requirements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000" dirty="0">
                          <a:effectLst/>
                        </a:rPr>
                        <a:t>The following documents should be current.</a:t>
                      </a:r>
                      <a:endParaRPr lang="en-ZA" sz="10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000" dirty="0">
                          <a:effectLst/>
                        </a:rPr>
                        <a:t>Company registration (Updated Annual Return with CIPC)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SARS: Tax clearance /Tax Pin certificate</a:t>
                      </a:r>
                      <a:endParaRPr lang="en-ZA" sz="1000" dirty="0">
                        <a:effectLst/>
                      </a:endParaRPr>
                    </a:p>
                    <a:p>
                      <a:pPr marL="228600" algn="just">
                        <a:lnSpc>
                          <a:spcPct val="150000"/>
                        </a:lnSpc>
                      </a:pPr>
                      <a:r>
                        <a:rPr lang="en-GB" sz="1000" dirty="0">
                          <a:effectLst/>
                        </a:rPr>
                        <a:t>                   Tax Exemption (NGO or NPO)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PSIRA Certificate (If applicable)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PAPA Licence (If applicable)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NKP Training Certificate (If applicable)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Lease agreement / Proof of ownership/ Title deed /</a:t>
                      </a:r>
                      <a:endParaRPr lang="en-ZA" sz="1000" dirty="0">
                        <a:effectLst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</a:pPr>
                      <a:r>
                        <a:rPr lang="en-GB" sz="1000" dirty="0">
                          <a:effectLst/>
                        </a:rPr>
                        <a:t>                                  Letter from Local Authority 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Clr>
                          <a:srgbClr val="000000"/>
                        </a:buClr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Letter from the accounting firm stating that the company is not insolvent / Audited Financial Statement</a:t>
                      </a:r>
                      <a:endParaRPr lang="en-ZA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972605451"/>
                  </a:ext>
                </a:extLst>
              </a:tr>
              <a:tr h="2904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000">
                          <a:effectLst/>
                        </a:rPr>
                        <a:t>2.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000" b="1" dirty="0">
                          <a:effectLst/>
                        </a:rPr>
                        <a:t>Accreditation Letter 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en-GB" sz="1000">
                          <a:effectLst/>
                        </a:rPr>
                        <a:t>Copy of current Accreditation Letter:  for Head Office and for each branch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1618671847"/>
                  </a:ext>
                </a:extLst>
              </a:tr>
              <a:tr h="2904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000">
                          <a:effectLst/>
                        </a:rPr>
                        <a:t>3. 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000" b="1" dirty="0">
                          <a:effectLst/>
                        </a:rPr>
                        <a:t>Learning Programme Review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Disclosure letter for Programme review or Proof of Learning programme reviewed  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3358582707"/>
                  </a:ext>
                </a:extLst>
              </a:tr>
              <a:tr h="9030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4. 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 b="1" dirty="0">
                          <a:effectLst/>
                        </a:rPr>
                        <a:t>ETD Practitioners 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Signed MoU/SLA with registered assessors and moderators </a:t>
                      </a:r>
                      <a:endParaRPr lang="en-ZA" sz="10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Copies of the SASSETA Registration Letters for the Facilitators, Assessors and Moderators</a:t>
                      </a:r>
                      <a:endParaRPr lang="en-ZA" sz="10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Comprehensive /Detailed CV </a:t>
                      </a:r>
                      <a:endParaRPr lang="en-ZA" sz="10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Copies of certified certificates of competency for the Facilitators, Assessors and Moderators (certified in 2023)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1057013663"/>
                  </a:ext>
                </a:extLst>
              </a:tr>
              <a:tr h="44363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 b="1">
                          <a:effectLst/>
                        </a:rPr>
                        <a:t>5. </a:t>
                      </a:r>
                      <a:endParaRPr lang="en-Z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 b="1" dirty="0">
                          <a:effectLst/>
                        </a:rPr>
                        <a:t>Occupational Health &amp; Safety</a:t>
                      </a:r>
                      <a:endParaRPr lang="en-ZA" sz="1000" b="1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 b="1" dirty="0">
                          <a:effectLst/>
                        </a:rPr>
                        <a:t> 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Employment Contract of the OHS Representative </a:t>
                      </a:r>
                      <a:endParaRPr lang="en-ZA" sz="10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>
                          <a:effectLst/>
                        </a:rPr>
                        <a:t>Copies of certified certificate of competency relating to OHS (certified in 2023)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3045872068"/>
                  </a:ext>
                </a:extLst>
              </a:tr>
              <a:tr h="4529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>
                          <a:effectLst/>
                        </a:rPr>
                        <a:t>6.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000" b="1" dirty="0">
                          <a:effectLst/>
                        </a:rPr>
                        <a:t>Verification Report 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Verification Report (not older than 3 Years)</a:t>
                      </a:r>
                      <a:endParaRPr lang="en-ZA" sz="1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000" dirty="0">
                          <a:effectLst/>
                        </a:rPr>
                        <a:t>Monitoring and Evaluation Report (not older than 3 Years)</a:t>
                      </a:r>
                      <a:endParaRPr lang="en-ZA" sz="1000" dirty="0">
                        <a:effectLst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</a:pPr>
                      <a:r>
                        <a:rPr lang="en-GB" sz="1000" dirty="0">
                          <a:effectLst/>
                        </a:rPr>
                        <a:t>(For each branch and/or Management area)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243" marR="40243" marT="0" marB="0"/>
                </a:tc>
                <a:extLst>
                  <a:ext uri="{0D108BD9-81ED-4DB2-BD59-A6C34878D82A}">
                    <a16:rowId xmlns:a16="http://schemas.microsoft.com/office/drawing/2014/main" val="3829416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98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419100" y="3072065"/>
            <a:ext cx="113538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Learner enrolments (QA1, SP01 or WBL Agreement) must be submitted within 21 working days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It is compulsory to have qualified Facilitators (subject matter expert)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Providers must have a signed MoU with Assessors and Moderators  registered with SASSETA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Request ETQA to link Assessor and Moderators to your Organisation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Conduct training inline with training plan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100% Assessments and 10% Moderation to be conducted and completed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Confirm that learners to be verified are all enrolled or submitted to SASSETA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Assessment dates must correspond with training period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Request for verification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Submit SP02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endParaRPr lang="en-ZA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-21771" y="-1676400"/>
            <a:ext cx="9067800" cy="36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Quality Management System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9229" y="0"/>
            <a:ext cx="1183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rgbClr val="FF6600"/>
                </a:solidFill>
              </a:rPr>
              <a:t>VERIFICATION PROCESS</a:t>
            </a:r>
            <a:endParaRPr lang="en-GB" sz="4400" b="1" dirty="0">
              <a:solidFill>
                <a:srgbClr val="FF66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CE800-94CF-48B8-8192-F52CF7357ADA}"/>
              </a:ext>
            </a:extLst>
          </p:cNvPr>
          <p:cNvSpPr txBox="1"/>
          <p:nvPr/>
        </p:nvSpPr>
        <p:spPr>
          <a:xfrm>
            <a:off x="552450" y="1317739"/>
            <a:ext cx="110871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70C0"/>
              </a:buClr>
              <a:buSzPct val="120000"/>
            </a:pPr>
            <a:r>
              <a:rPr lang="en-ZA" sz="2000" dirty="0">
                <a:latin typeface="Calibri" panose="020F0502020204030204" pitchFamily="34" charset="0"/>
              </a:rPr>
              <a:t>A process of external verifiers to verify the authenticity of learner results in order to confirm or overturn findings</a:t>
            </a:r>
          </a:p>
          <a:p>
            <a:pPr>
              <a:spcBef>
                <a:spcPct val="20000"/>
              </a:spcBef>
              <a:buClr>
                <a:srgbClr val="0070C0"/>
              </a:buClr>
              <a:buSzPct val="120000"/>
            </a:pPr>
            <a:r>
              <a:rPr lang="en-ZA" sz="2000" b="1" dirty="0">
                <a:latin typeface="Calibri" panose="020F0502020204030204" pitchFamily="34" charset="0"/>
              </a:rPr>
              <a:t>Purpose</a:t>
            </a:r>
          </a:p>
          <a:p>
            <a:pPr marL="342900" indent="-342900">
              <a:spcBef>
                <a:spcPct val="20000"/>
              </a:spcBef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</a:rPr>
              <a:t>Verification is to evaluate compliance amongst accredited providers in order to endorse / not  to endorse learner results</a:t>
            </a:r>
          </a:p>
        </p:txBody>
      </p:sp>
    </p:spTree>
    <p:extLst>
      <p:ext uri="{BB962C8B-B14F-4D97-AF65-F5344CB8AC3E}">
        <p14:creationId xmlns:p14="http://schemas.microsoft.com/office/powerpoint/2010/main" val="53642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23875" y="2286000"/>
            <a:ext cx="1135380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Formal request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Application update form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Proof of Accreditation letter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Lease agreement to new venue</a:t>
            </a:r>
          </a:p>
          <a:p>
            <a:pPr>
              <a:buClr>
                <a:srgbClr val="0070C0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ZA" sz="2000" dirty="0"/>
              <a:t>Lease agreement must signed and stipulate the duration, and purpose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Photos 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ZA" sz="2000" dirty="0"/>
              <a:t>Contract of Occupational Health and Safety personnel and supporting certificate</a:t>
            </a:r>
          </a:p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</a:pPr>
            <a:endParaRPr lang="en-ZA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-21771" y="-1676400"/>
            <a:ext cx="9067800" cy="36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Quality Management System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9229" y="0"/>
            <a:ext cx="1183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6600"/>
                </a:solidFill>
              </a:rPr>
              <a:t>Change of Address / Training venue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CE800-94CF-48B8-8192-F52CF7357ADA}"/>
              </a:ext>
            </a:extLst>
          </p:cNvPr>
          <p:cNvSpPr txBox="1"/>
          <p:nvPr/>
        </p:nvSpPr>
        <p:spPr>
          <a:xfrm>
            <a:off x="657225" y="1219200"/>
            <a:ext cx="11087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70C0"/>
              </a:buClr>
              <a:buSzPct val="120000"/>
            </a:pPr>
            <a:r>
              <a:rPr lang="en-ZA" sz="2000" dirty="0">
                <a:latin typeface="Calibri" panose="020F0502020204030204" pitchFamily="34" charset="0"/>
              </a:rPr>
              <a:t>Inform SASSETA in time before implementation of training </a:t>
            </a:r>
          </a:p>
          <a:p>
            <a:pPr>
              <a:spcBef>
                <a:spcPct val="20000"/>
              </a:spcBef>
              <a:buClr>
                <a:srgbClr val="0070C0"/>
              </a:buClr>
              <a:buSzPct val="120000"/>
            </a:pPr>
            <a:r>
              <a:rPr lang="en-ZA" sz="2000" dirty="0">
                <a:latin typeface="Calibri" panose="020F0502020204030204" pitchFamily="34" charset="0"/>
              </a:rPr>
              <a:t>The following documents are required before site validation:</a:t>
            </a:r>
          </a:p>
        </p:txBody>
      </p:sp>
    </p:spTree>
    <p:extLst>
      <p:ext uri="{BB962C8B-B14F-4D97-AF65-F5344CB8AC3E}">
        <p14:creationId xmlns:p14="http://schemas.microsoft.com/office/powerpoint/2010/main" val="65016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-152400" y="-152400"/>
            <a:ext cx="12344400" cy="7239000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FC000"/>
              </a:solidFill>
            </a:endParaRPr>
          </a:p>
        </p:txBody>
      </p:sp>
      <p:sp>
        <p:nvSpPr>
          <p:cNvPr id="32" name="object 8"/>
          <p:cNvSpPr/>
          <p:nvPr/>
        </p:nvSpPr>
        <p:spPr>
          <a:xfrm>
            <a:off x="10058401" y="5257800"/>
            <a:ext cx="1371600" cy="1152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822672" y="5988062"/>
            <a:ext cx="4045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800" b="1" dirty="0">
                <a:latin typeface="Arial" panose="020B0604020202020204" pitchFamily="34" charset="0"/>
                <a:cs typeface="Arial" panose="020B0604020202020204" pitchFamily="34" charset="0"/>
              </a:rPr>
              <a:t>Your partner in skills developme</a:t>
            </a:r>
            <a:r>
              <a:rPr lang="en-ZA" sz="2000" b="1" dirty="0">
                <a:latin typeface="Arial" panose="020B0604020202020204" pitchFamily="34" charset="0"/>
                <a:cs typeface="Arial" panose="020B0604020202020204" pitchFamily="34" charset="0"/>
              </a:rPr>
              <a:t>nt 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3005435"/>
            <a:ext cx="6781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5400" dirty="0">
                <a:solidFill>
                  <a:schemeClr val="bg1"/>
                </a:solidFill>
              </a:rPr>
              <a:t>Thank you !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9899837" y="2820798"/>
            <a:ext cx="1988881" cy="1988881"/>
          </a:xfrm>
          <a:prstGeom prst="diamond">
            <a:avLst/>
          </a:prstGeom>
          <a:solidFill>
            <a:srgbClr val="00B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  <p:sp>
        <p:nvSpPr>
          <p:cNvPr id="9" name="Diamond 8"/>
          <p:cNvSpPr/>
          <p:nvPr/>
        </p:nvSpPr>
        <p:spPr>
          <a:xfrm>
            <a:off x="7410456" y="489119"/>
            <a:ext cx="1988881" cy="1988881"/>
          </a:xfrm>
          <a:prstGeom prst="diamond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  <p:sp>
        <p:nvSpPr>
          <p:cNvPr id="10" name="Diamond 9"/>
          <p:cNvSpPr/>
          <p:nvPr/>
        </p:nvSpPr>
        <p:spPr>
          <a:xfrm>
            <a:off x="9300560" y="1041401"/>
            <a:ext cx="1988881" cy="1988881"/>
          </a:xfrm>
          <a:prstGeom prst="diamond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15002</TotalTime>
  <Words>1424</Words>
  <Application>Microsoft Office PowerPoint</Application>
  <PresentationFormat>Widescreen</PresentationFormat>
  <Paragraphs>231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Open Sans ExtraBold</vt:lpstr>
      <vt:lpstr>Open Sans Light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ramolobi matlala</dc:creator>
  <cp:lastModifiedBy>Lydia Machobane</cp:lastModifiedBy>
  <cp:revision>237</cp:revision>
  <cp:lastPrinted>2023-03-27T14:16:08Z</cp:lastPrinted>
  <dcterms:created xsi:type="dcterms:W3CDTF">2017-12-04T07:37:51Z</dcterms:created>
  <dcterms:modified xsi:type="dcterms:W3CDTF">2023-03-27T14:17:18Z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