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3"/>
  </p:notesMasterIdLst>
  <p:sldIdLst>
    <p:sldId id="259" r:id="rId3"/>
    <p:sldId id="294" r:id="rId4"/>
    <p:sldId id="296" r:id="rId5"/>
    <p:sldId id="301" r:id="rId6"/>
    <p:sldId id="300" r:id="rId7"/>
    <p:sldId id="298" r:id="rId8"/>
    <p:sldId id="304" r:id="rId9"/>
    <p:sldId id="303" r:id="rId10"/>
    <p:sldId id="302" r:id="rId11"/>
    <p:sldId id="288" r:id="rId1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h+QRd93n9cEox0mY58NSiJvtDa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FCB2C-F575-489A-A5F0-435B9792B4BC}" v="2" dt="2024-07-01T08:48:36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84" name="Isosceles Triangle 83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6" name="Isosceles Triangle 85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7" name="Isosceles Triangle 86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8" name="Isosceles Triangle 87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9" name="Isosceles Triangle 88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0" name="Isosceles Triangle 89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1" name="Isosceles Triangle 90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2" name="Isosceles Triangle 91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3" name="Isosceles Triangle 92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4" name="Isosceles Triangle 93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5" name="Isosceles Triangle 94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6" name="Isosceles Triangle 95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7" name="Isosceles Triangle 96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8" name="Isosceles Triangle 97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9" name="Isosceles Triangle 98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0" name="Isosceles Triangle 99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2" name="Isosceles Triangle 101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3" name="Isosceles Triangle 102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5" name="Isosceles Triangle 104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6" name="Isosceles Triangle 105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7" name="Isosceles Triangle 106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8" name="Isosceles Triangle 107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9" name="Isosceles Triangle 108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0" name="Isosceles Triangle 109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1" name="Isosceles Triangle 110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2" name="Isosceles Triangle 111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3" name="Isosceles Triangle 112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4" name="Isosceles Triangle 113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5" name="Isosceles Triangle 114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6" name="Isosceles Triangle 115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7" name="Isosceles Triangle 116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8" name="Isosceles Triangle 117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9" name="Isosceles Triangle 118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0" name="Isosceles Triangle 119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1" name="Isosceles Triangle 120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2" name="Isosceles Triangle 121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3" name="Isosceles Triangle 122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4" name="Isosceles Triangle 123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5" name="Isosceles Triangle 124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6" name="Isosceles Triangle 125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7" name="Isosceles Triangle 126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8" name="Isosceles Triangle 127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9" name="Isosceles Triangle 128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0" name="Isosceles Triangle 129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1" name="Isosceles Triangle 130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2" name="Isosceles Triangle 131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3" name="Isosceles Triangle 132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4" name="Isosceles Triangle 133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5" name="Isosceles Triangle 134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6" name="Isosceles Triangle 135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7" name="Isosceles Triangle 136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8" name="Isosceles Triangle 137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9" name="Isosceles Triangle 138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0" name="Isosceles Triangle 139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1" name="Isosceles Triangle 140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2" name="Isosceles Triangle 141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3" name="Isosceles Triangle 142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4" name="Isosceles Triangle 143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6" name="Isosceles Triangle 145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7" name="Isosceles Triangle 146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55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0" name="Rectangle 159"/>
          <p:cNvSpPr/>
          <p:nvPr userDrawn="1"/>
        </p:nvSpPr>
        <p:spPr>
          <a:xfrm>
            <a:off x="2028234" y="6219421"/>
            <a:ext cx="7967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ZA" sz="1800" b="1" dirty="0">
                <a:solidFill>
                  <a:srgbClr val="1F43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partner in skills development</a:t>
            </a: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1" name="Group 160"/>
          <p:cNvGrpSpPr/>
          <p:nvPr userDrawn="1"/>
        </p:nvGrpSpPr>
        <p:grpSpPr>
          <a:xfrm rot="2723432">
            <a:off x="3888852" y="905747"/>
            <a:ext cx="865943" cy="820425"/>
            <a:chOff x="245861" y="5359826"/>
            <a:chExt cx="1347960" cy="957829"/>
          </a:xfrm>
        </p:grpSpPr>
        <p:sp>
          <p:nvSpPr>
            <p:cNvPr id="162" name="Isosceles Triangle 16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3" name="Isosceles Triangle 16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4" name="Isosceles Triangle 16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5" name="Isosceles Triangle 16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grpSp>
        <p:nvGrpSpPr>
          <p:cNvPr id="171" name="Group 170"/>
          <p:cNvGrpSpPr/>
          <p:nvPr userDrawn="1"/>
        </p:nvGrpSpPr>
        <p:grpSpPr>
          <a:xfrm rot="2345596">
            <a:off x="3988023" y="3737987"/>
            <a:ext cx="943699" cy="894094"/>
            <a:chOff x="245861" y="5359826"/>
            <a:chExt cx="1347960" cy="957829"/>
          </a:xfrm>
        </p:grpSpPr>
        <p:sp>
          <p:nvSpPr>
            <p:cNvPr id="172" name="Isosceles Triangle 17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3" name="Isosceles Triangle 17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4" name="Isosceles Triangle 17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5" name="Isosceles Triangle 17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sp>
        <p:nvSpPr>
          <p:cNvPr id="177" name="Google Shape;12;p4"/>
          <p:cNvSpPr txBox="1">
            <a:spLocks noGrp="1"/>
          </p:cNvSpPr>
          <p:nvPr>
            <p:ph type="ctrTitle"/>
          </p:nvPr>
        </p:nvSpPr>
        <p:spPr>
          <a:xfrm>
            <a:off x="5249053" y="3607301"/>
            <a:ext cx="5397012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8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5249053" y="4651036"/>
            <a:ext cx="5364289" cy="60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179" name="Google Shape;14;p4"/>
          <p:cNvSpPr txBox="1">
            <a:spLocks noGrp="1"/>
          </p:cNvSpPr>
          <p:nvPr>
            <p:ph type="dt" idx="10"/>
          </p:nvPr>
        </p:nvSpPr>
        <p:spPr>
          <a:xfrm>
            <a:off x="5249053" y="5402803"/>
            <a:ext cx="19882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ZA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374783" y="6219421"/>
            <a:ext cx="618957" cy="497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5" name="Rectangle 4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4" name="Picture 10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0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7" y="-35170"/>
            <a:ext cx="10691447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 userDrawn="1"/>
        </p:nvSpPr>
        <p:spPr>
          <a:xfrm>
            <a:off x="1635367" y="-25459"/>
            <a:ext cx="5205047" cy="6893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409091" y="2257253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7200" b="1" dirty="0">
                <a:solidFill>
                  <a:schemeClr val="bg1"/>
                </a:solidFill>
              </a:rPr>
              <a:t>THANK YOU.</a:t>
            </a:r>
          </a:p>
        </p:txBody>
      </p:sp>
      <p:pic>
        <p:nvPicPr>
          <p:cNvPr id="6" name="Google Shape;1078;p28">
            <a:extLst>
              <a:ext uri="{FF2B5EF4-FFF2-40B4-BE49-F238E27FC236}">
                <a16:creationId xmlns:a16="http://schemas.microsoft.com/office/drawing/2014/main" id="{3A036518-FBBD-4500-8941-8CC8F7F78E4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1368" y="2257253"/>
            <a:ext cx="2379402" cy="2418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43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84" name="Isosceles Triangle 83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6" name="Isosceles Triangle 85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7" name="Isosceles Triangle 86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8" name="Isosceles Triangle 87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9" name="Isosceles Triangle 88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0" name="Isosceles Triangle 89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1" name="Isosceles Triangle 90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2" name="Isosceles Triangle 91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3" name="Isosceles Triangle 92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4" name="Isosceles Triangle 93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5" name="Isosceles Triangle 94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6" name="Isosceles Triangle 95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7" name="Isosceles Triangle 96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8" name="Isosceles Triangle 97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9" name="Isosceles Triangle 98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0" name="Isosceles Triangle 99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2" name="Isosceles Triangle 101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3" name="Isosceles Triangle 102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5" name="Isosceles Triangle 104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6" name="Isosceles Triangle 105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7" name="Isosceles Triangle 106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8" name="Isosceles Triangle 107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9" name="Isosceles Triangle 108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0" name="Isosceles Triangle 109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1" name="Isosceles Triangle 110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2" name="Isosceles Triangle 111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3" name="Isosceles Triangle 112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4" name="Isosceles Triangle 113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5" name="Isosceles Triangle 114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6" name="Isosceles Triangle 115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7" name="Isosceles Triangle 116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8" name="Isosceles Triangle 117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9" name="Isosceles Triangle 118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0" name="Isosceles Triangle 119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1" name="Isosceles Triangle 120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2" name="Isosceles Triangle 121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3" name="Isosceles Triangle 122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4" name="Isosceles Triangle 123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5" name="Isosceles Triangle 124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6" name="Isosceles Triangle 125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7" name="Isosceles Triangle 126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8" name="Isosceles Triangle 127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9" name="Isosceles Triangle 128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0" name="Isosceles Triangle 129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1" name="Isosceles Triangle 130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2" name="Isosceles Triangle 131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3" name="Isosceles Triangle 132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34" name="Isosceles Triangle 133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5" name="Isosceles Triangle 134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6" name="Isosceles Triangle 135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7" name="Isosceles Triangle 136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8" name="Isosceles Triangle 137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9" name="Isosceles Triangle 138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0" name="Isosceles Triangle 139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1" name="Isosceles Triangle 140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2" name="Isosceles Triangle 141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3" name="Isosceles Triangle 142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4" name="Isosceles Triangle 143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6" name="Isosceles Triangle 145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7" name="Isosceles Triangle 146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55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0" name="Rectangle 159"/>
          <p:cNvSpPr/>
          <p:nvPr userDrawn="1"/>
        </p:nvSpPr>
        <p:spPr>
          <a:xfrm>
            <a:off x="2028234" y="6219421"/>
            <a:ext cx="7967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ZA" sz="1800" b="1" dirty="0">
                <a:solidFill>
                  <a:srgbClr val="1F43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partner in skills development</a:t>
            </a: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1" name="Group 160"/>
          <p:cNvGrpSpPr/>
          <p:nvPr userDrawn="1"/>
        </p:nvGrpSpPr>
        <p:grpSpPr>
          <a:xfrm rot="2723432">
            <a:off x="3888852" y="905747"/>
            <a:ext cx="865943" cy="820425"/>
            <a:chOff x="245861" y="5359826"/>
            <a:chExt cx="1347960" cy="957829"/>
          </a:xfrm>
        </p:grpSpPr>
        <p:sp>
          <p:nvSpPr>
            <p:cNvPr id="162" name="Isosceles Triangle 16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3" name="Isosceles Triangle 16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4" name="Isosceles Triangle 16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65" name="Isosceles Triangle 16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grpSp>
        <p:nvGrpSpPr>
          <p:cNvPr id="171" name="Group 170"/>
          <p:cNvGrpSpPr/>
          <p:nvPr userDrawn="1"/>
        </p:nvGrpSpPr>
        <p:grpSpPr>
          <a:xfrm rot="2345596">
            <a:off x="3988023" y="3737987"/>
            <a:ext cx="943699" cy="894094"/>
            <a:chOff x="245861" y="5359826"/>
            <a:chExt cx="1347960" cy="957829"/>
          </a:xfrm>
        </p:grpSpPr>
        <p:sp>
          <p:nvSpPr>
            <p:cNvPr id="172" name="Isosceles Triangle 171"/>
            <p:cNvSpPr/>
            <p:nvPr userDrawn="1"/>
          </p:nvSpPr>
          <p:spPr>
            <a:xfrm rot="5400000">
              <a:off x="215261" y="5778664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3" name="Isosceles Triangle 172"/>
            <p:cNvSpPr>
              <a:spLocks noChangeAspect="1"/>
            </p:cNvSpPr>
            <p:nvPr userDrawn="1"/>
          </p:nvSpPr>
          <p:spPr>
            <a:xfrm rot="9000000">
              <a:off x="1066042" y="5848588"/>
              <a:ext cx="527779" cy="46906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4" name="Isosceles Triangle 173"/>
            <p:cNvSpPr/>
            <p:nvPr userDrawn="1"/>
          </p:nvSpPr>
          <p:spPr>
            <a:xfrm rot="5400000">
              <a:off x="896956" y="5390426"/>
              <a:ext cx="529200" cy="4680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175" name="Isosceles Triangle 174"/>
            <p:cNvSpPr/>
            <p:nvPr userDrawn="1"/>
          </p:nvSpPr>
          <p:spPr>
            <a:xfrm rot="8971781">
              <a:off x="394540" y="5460940"/>
              <a:ext cx="529200" cy="4788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</p:grpSp>
      <p:sp>
        <p:nvSpPr>
          <p:cNvPr id="177" name="Google Shape;12;p4"/>
          <p:cNvSpPr txBox="1">
            <a:spLocks noGrp="1"/>
          </p:cNvSpPr>
          <p:nvPr>
            <p:ph type="ctrTitle"/>
          </p:nvPr>
        </p:nvSpPr>
        <p:spPr>
          <a:xfrm>
            <a:off x="5249053" y="3607301"/>
            <a:ext cx="5397012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8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5249053" y="4651036"/>
            <a:ext cx="5364289" cy="60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179" name="Google Shape;14;p4"/>
          <p:cNvSpPr txBox="1">
            <a:spLocks noGrp="1"/>
          </p:cNvSpPr>
          <p:nvPr>
            <p:ph type="dt" idx="10"/>
          </p:nvPr>
        </p:nvSpPr>
        <p:spPr>
          <a:xfrm>
            <a:off x="5249053" y="5402803"/>
            <a:ext cx="19882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ZA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1374783" y="6219421"/>
            <a:ext cx="618957" cy="497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5" name="Rectangle 4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4" name="Picture 10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1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33017" cy="9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2094523" y="1570894"/>
            <a:ext cx="9033017" cy="62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800" b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9" name="Rectangle 8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3683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35368" y="-35170"/>
            <a:ext cx="10556632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Google Shape;12;p4"/>
          <p:cNvSpPr txBox="1">
            <a:spLocks noGrp="1"/>
          </p:cNvSpPr>
          <p:nvPr>
            <p:ph type="ctrTitle"/>
          </p:nvPr>
        </p:nvSpPr>
        <p:spPr>
          <a:xfrm>
            <a:off x="2497015" y="386864"/>
            <a:ext cx="8644174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" name="Google Shape;35;p11"/>
          <p:cNvSpPr>
            <a:spLocks noGrp="1"/>
          </p:cNvSpPr>
          <p:nvPr>
            <p:ph type="pic" idx="2"/>
          </p:nvPr>
        </p:nvSpPr>
        <p:spPr>
          <a:xfrm>
            <a:off x="2497015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" name="Google Shape;36;p11"/>
          <p:cNvSpPr txBox="1">
            <a:spLocks noGrp="1"/>
          </p:cNvSpPr>
          <p:nvPr>
            <p:ph type="body" idx="1"/>
          </p:nvPr>
        </p:nvSpPr>
        <p:spPr>
          <a:xfrm>
            <a:off x="2497015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sp>
        <p:nvSpPr>
          <p:cNvPr id="6" name="Google Shape;35;p11"/>
          <p:cNvSpPr>
            <a:spLocks noGrp="1"/>
          </p:cNvSpPr>
          <p:nvPr>
            <p:ph type="pic" idx="10"/>
          </p:nvPr>
        </p:nvSpPr>
        <p:spPr>
          <a:xfrm>
            <a:off x="6910752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" name="Google Shape;36;p11"/>
          <p:cNvSpPr txBox="1">
            <a:spLocks noGrp="1"/>
          </p:cNvSpPr>
          <p:nvPr>
            <p:ph type="body" idx="11"/>
          </p:nvPr>
        </p:nvSpPr>
        <p:spPr>
          <a:xfrm>
            <a:off x="6910752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899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429107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648935" y="1496353"/>
            <a:ext cx="4527839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46665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1462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30;p10"/>
          <p:cNvSpPr txBox="1">
            <a:spLocks noGrp="1"/>
          </p:cNvSpPr>
          <p:nvPr>
            <p:ph type="title"/>
          </p:nvPr>
        </p:nvSpPr>
        <p:spPr>
          <a:xfrm>
            <a:off x="2057400" y="255466"/>
            <a:ext cx="444890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1D77"/>
              </a:buClr>
              <a:buSzPts val="20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Google Shape;31;p10"/>
          <p:cNvSpPr txBox="1">
            <a:spLocks noGrp="1"/>
          </p:cNvSpPr>
          <p:nvPr>
            <p:ph type="body" idx="1"/>
          </p:nvPr>
        </p:nvSpPr>
        <p:spPr>
          <a:xfrm>
            <a:off x="6717323" y="255466"/>
            <a:ext cx="4282773" cy="594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•"/>
              <a:defRPr sz="20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7" name="Google Shape;32;p10"/>
          <p:cNvSpPr txBox="1">
            <a:spLocks noGrp="1"/>
          </p:cNvSpPr>
          <p:nvPr>
            <p:ph type="body" idx="2"/>
          </p:nvPr>
        </p:nvSpPr>
        <p:spPr>
          <a:xfrm>
            <a:off x="2057400" y="1505441"/>
            <a:ext cx="444890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49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5544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727192" y="1496353"/>
            <a:ext cx="41127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8745381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7819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4" name="Rectangle 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6118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1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68" name="Rectangle 67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69" name="Picture 6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33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33017" cy="9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2094523" y="1570894"/>
            <a:ext cx="9033017" cy="62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Calibri"/>
              <a:buNone/>
              <a:defRPr sz="2800" b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68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6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9" name="Rectangle 8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7" y="-35170"/>
            <a:ext cx="10691447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Rectangle 2"/>
          <p:cNvSpPr/>
          <p:nvPr userDrawn="1"/>
        </p:nvSpPr>
        <p:spPr>
          <a:xfrm>
            <a:off x="1635367" y="-25459"/>
            <a:ext cx="5205047" cy="6893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409091" y="2257253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7200" b="1" dirty="0">
                <a:solidFill>
                  <a:schemeClr val="bg1"/>
                </a:solidFill>
              </a:rPr>
              <a:t>THANK YOU.</a:t>
            </a:r>
          </a:p>
        </p:txBody>
      </p:sp>
      <p:pic>
        <p:nvPicPr>
          <p:cNvPr id="6" name="Google Shape;1078;p28">
            <a:extLst>
              <a:ext uri="{FF2B5EF4-FFF2-40B4-BE49-F238E27FC236}">
                <a16:creationId xmlns:a16="http://schemas.microsoft.com/office/drawing/2014/main" id="{3A036518-FBBD-4500-8941-8CC8F7F78E4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1368" y="2257253"/>
            <a:ext cx="2379402" cy="2418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220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35368" y="-35170"/>
            <a:ext cx="10556632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Google Shape;12;p4"/>
          <p:cNvSpPr txBox="1">
            <a:spLocks noGrp="1"/>
          </p:cNvSpPr>
          <p:nvPr>
            <p:ph type="ctrTitle"/>
          </p:nvPr>
        </p:nvSpPr>
        <p:spPr>
          <a:xfrm>
            <a:off x="2497015" y="386864"/>
            <a:ext cx="8644174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" name="Google Shape;35;p11"/>
          <p:cNvSpPr>
            <a:spLocks noGrp="1"/>
          </p:cNvSpPr>
          <p:nvPr>
            <p:ph type="pic" idx="2"/>
          </p:nvPr>
        </p:nvSpPr>
        <p:spPr>
          <a:xfrm>
            <a:off x="2497015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" name="Google Shape;36;p11"/>
          <p:cNvSpPr txBox="1">
            <a:spLocks noGrp="1"/>
          </p:cNvSpPr>
          <p:nvPr>
            <p:ph type="body" idx="1"/>
          </p:nvPr>
        </p:nvSpPr>
        <p:spPr>
          <a:xfrm>
            <a:off x="2497015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sp>
        <p:nvSpPr>
          <p:cNvPr id="6" name="Google Shape;35;p11"/>
          <p:cNvSpPr>
            <a:spLocks noGrp="1"/>
          </p:cNvSpPr>
          <p:nvPr>
            <p:ph type="pic" idx="10"/>
          </p:nvPr>
        </p:nvSpPr>
        <p:spPr>
          <a:xfrm>
            <a:off x="6910752" y="1439251"/>
            <a:ext cx="4246553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" name="Google Shape;36;p11"/>
          <p:cNvSpPr txBox="1">
            <a:spLocks noGrp="1"/>
          </p:cNvSpPr>
          <p:nvPr>
            <p:ph type="body" idx="11"/>
          </p:nvPr>
        </p:nvSpPr>
        <p:spPr>
          <a:xfrm>
            <a:off x="6910752" y="5725137"/>
            <a:ext cx="4246553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429107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648935" y="1496353"/>
            <a:ext cx="4527839" cy="43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9046665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870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30;p10"/>
          <p:cNvSpPr txBox="1">
            <a:spLocks noGrp="1"/>
          </p:cNvSpPr>
          <p:nvPr>
            <p:ph type="title"/>
          </p:nvPr>
        </p:nvSpPr>
        <p:spPr>
          <a:xfrm>
            <a:off x="2057400" y="255466"/>
            <a:ext cx="444890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1D77"/>
              </a:buClr>
              <a:buSzPts val="20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Google Shape;31;p10"/>
          <p:cNvSpPr txBox="1">
            <a:spLocks noGrp="1"/>
          </p:cNvSpPr>
          <p:nvPr>
            <p:ph type="body" idx="1"/>
          </p:nvPr>
        </p:nvSpPr>
        <p:spPr>
          <a:xfrm>
            <a:off x="6717323" y="255466"/>
            <a:ext cx="4282773" cy="594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Char char="•"/>
              <a:defRPr sz="20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7" name="Google Shape;32;p10"/>
          <p:cNvSpPr txBox="1">
            <a:spLocks noGrp="1"/>
          </p:cNvSpPr>
          <p:nvPr>
            <p:ph type="body" idx="2"/>
          </p:nvPr>
        </p:nvSpPr>
        <p:spPr>
          <a:xfrm>
            <a:off x="2057400" y="1505441"/>
            <a:ext cx="444890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8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4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498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Google Shape;24;p7"/>
          <p:cNvSpPr txBox="1">
            <a:spLocks noGrp="1"/>
          </p:cNvSpPr>
          <p:nvPr>
            <p:ph type="body" idx="10"/>
          </p:nvPr>
        </p:nvSpPr>
        <p:spPr>
          <a:xfrm>
            <a:off x="2094523" y="1496353"/>
            <a:ext cx="45544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8" name="Google Shape;24;p7"/>
          <p:cNvSpPr txBox="1">
            <a:spLocks noGrp="1"/>
          </p:cNvSpPr>
          <p:nvPr>
            <p:ph type="body" idx="11"/>
          </p:nvPr>
        </p:nvSpPr>
        <p:spPr>
          <a:xfrm>
            <a:off x="6727192" y="1496353"/>
            <a:ext cx="4112712" cy="508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60"/>
              <a:buFont typeface="Calibri"/>
              <a:buChar char="•"/>
              <a:defRPr sz="2000"/>
            </a:lvl1pPr>
            <a:lvl2pPr marL="914400" lvl="1" indent="-33528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Calibri"/>
              <a:buChar char="•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 dirty="0"/>
          </a:p>
        </p:txBody>
      </p:sp>
      <p:sp>
        <p:nvSpPr>
          <p:cNvPr id="9" name="Google Shape;12;p4"/>
          <p:cNvSpPr txBox="1">
            <a:spLocks noGrp="1"/>
          </p:cNvSpPr>
          <p:nvPr>
            <p:ph type="ctrTitle"/>
          </p:nvPr>
        </p:nvSpPr>
        <p:spPr>
          <a:xfrm>
            <a:off x="2094523" y="492371"/>
            <a:ext cx="8745381" cy="9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530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35368" y="-35170"/>
            <a:ext cx="9864970" cy="689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4" name="Rectangle 3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940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8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 rot="10800000">
            <a:off x="6243177" y="23157"/>
            <a:ext cx="5930031" cy="4594968"/>
            <a:chOff x="-21109" y="143706"/>
            <a:chExt cx="6454481" cy="6668461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-48492" y="186306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" name="Isosceles Triangle 3"/>
            <p:cNvSpPr/>
            <p:nvPr/>
          </p:nvSpPr>
          <p:spPr>
            <a:xfrm rot="5400000">
              <a:off x="630121" y="5559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" name="Isosceles Triangle 4"/>
            <p:cNvSpPr/>
            <p:nvPr/>
          </p:nvSpPr>
          <p:spPr>
            <a:xfrm rot="5400000">
              <a:off x="1349699" y="20031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121368" y="56993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1638149" y="30867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491430" y="3724659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9" name="Isosceles Triangle 8"/>
            <p:cNvSpPr/>
            <p:nvPr/>
          </p:nvSpPr>
          <p:spPr>
            <a:xfrm rot="16200000">
              <a:off x="4982677" y="3738671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1314082" y="94169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805329" y="9557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052522" y="24805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3543769" y="24945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680131" y="248120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2171378" y="249521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1985640" y="21109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7" name="Isosceles Triangle 16"/>
            <p:cNvSpPr/>
            <p:nvPr/>
          </p:nvSpPr>
          <p:spPr>
            <a:xfrm rot="16200000">
              <a:off x="147688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106361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5597608" y="21389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-48493" y="247822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4767613" y="2095084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5455401" y="2506008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121367" y="1371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772326" y="1726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2822336" y="21249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131632" y="21223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1484414" y="2122620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8" name="Isosceles Triangle 27"/>
            <p:cNvSpPr/>
            <p:nvPr/>
          </p:nvSpPr>
          <p:spPr>
            <a:xfrm rot="16200000">
              <a:off x="781205" y="2492232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-48494" y="3277917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617218" y="286068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5400000">
              <a:off x="2624417" y="406293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5400000">
              <a:off x="4038815" y="406890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630121" y="3680483"/>
              <a:ext cx="369612" cy="28441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794228" y="3611373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5" name="Isosceles Triangle 34"/>
            <p:cNvSpPr>
              <a:spLocks noChangeAspect="1"/>
            </p:cNvSpPr>
            <p:nvPr/>
          </p:nvSpPr>
          <p:spPr>
            <a:xfrm rot="16200000">
              <a:off x="-482" y="361137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6" name="Isosceles Triangle 35"/>
            <p:cNvSpPr>
              <a:spLocks noChangeAspect="1"/>
            </p:cNvSpPr>
            <p:nvPr/>
          </p:nvSpPr>
          <p:spPr>
            <a:xfrm rot="16200000">
              <a:off x="-6931" y="4419004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7" name="Isosceles Triangle 36"/>
            <p:cNvSpPr>
              <a:spLocks/>
            </p:cNvSpPr>
            <p:nvPr/>
          </p:nvSpPr>
          <p:spPr>
            <a:xfrm rot="16200000">
              <a:off x="-10305" y="5177638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8" name="Isosceles Triangle 37"/>
            <p:cNvSpPr>
              <a:spLocks/>
            </p:cNvSpPr>
            <p:nvPr/>
          </p:nvSpPr>
          <p:spPr>
            <a:xfrm rot="16200000">
              <a:off x="7184" y="597793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39" name="Isosceles Triangle 38"/>
            <p:cNvSpPr>
              <a:spLocks/>
            </p:cNvSpPr>
            <p:nvPr/>
          </p:nvSpPr>
          <p:spPr>
            <a:xfrm rot="16200000">
              <a:off x="663388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0" name="Isosceles Triangle 39"/>
            <p:cNvSpPr>
              <a:spLocks/>
            </p:cNvSpPr>
            <p:nvPr/>
          </p:nvSpPr>
          <p:spPr>
            <a:xfrm rot="16200000">
              <a:off x="698766" y="5584983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1" name="Isosceles Triangle 40"/>
            <p:cNvSpPr>
              <a:spLocks/>
            </p:cNvSpPr>
            <p:nvPr/>
          </p:nvSpPr>
          <p:spPr>
            <a:xfrm rot="16200000">
              <a:off x="2029437" y="5558521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2" name="Isosceles Triangle 41"/>
            <p:cNvSpPr>
              <a:spLocks/>
            </p:cNvSpPr>
            <p:nvPr/>
          </p:nvSpPr>
          <p:spPr>
            <a:xfrm rot="16200000">
              <a:off x="2054286" y="633074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3" name="Isosceles Triangle 42"/>
            <p:cNvSpPr>
              <a:spLocks/>
            </p:cNvSpPr>
            <p:nvPr/>
          </p:nvSpPr>
          <p:spPr>
            <a:xfrm rot="16200000">
              <a:off x="5447038" y="5925450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4" name="Isosceles Triangle 43"/>
            <p:cNvSpPr>
              <a:spLocks/>
            </p:cNvSpPr>
            <p:nvPr/>
          </p:nvSpPr>
          <p:spPr>
            <a:xfrm rot="16200000">
              <a:off x="2722531" y="5912575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5" name="Isosceles Triangle 44"/>
            <p:cNvSpPr>
              <a:spLocks/>
            </p:cNvSpPr>
            <p:nvPr/>
          </p:nvSpPr>
          <p:spPr>
            <a:xfrm rot="16200000">
              <a:off x="2722531" y="5177637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6" name="Isosceles Triangle 45"/>
            <p:cNvSpPr>
              <a:spLocks/>
            </p:cNvSpPr>
            <p:nvPr/>
          </p:nvSpPr>
          <p:spPr>
            <a:xfrm rot="16200000">
              <a:off x="1403327" y="5177636"/>
              <a:ext cx="516731" cy="42117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262414" y="557173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09617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2649261" y="6313567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4756200" y="59018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-28222" y="6307332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rot="5400000">
              <a:off x="-76553" y="480398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>
              <a:spLocks noChangeAspect="1"/>
            </p:cNvSpPr>
            <p:nvPr/>
          </p:nvSpPr>
          <p:spPr>
            <a:xfrm rot="5400000">
              <a:off x="4009362" y="482174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rot="16200000">
              <a:off x="3445186" y="482174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>
              <a:spLocks noChangeAspect="1"/>
            </p:cNvSpPr>
            <p:nvPr/>
          </p:nvSpPr>
          <p:spPr>
            <a:xfrm rot="5400000">
              <a:off x="1978376" y="4392622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rot="16200000">
              <a:off x="1431452" y="440124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rot="5400000">
              <a:off x="4745019" y="447180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rot="16200000">
              <a:off x="4180843" y="4471799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rot="5400000">
              <a:off x="5439372" y="4823031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rot="16200000">
              <a:off x="4875196" y="4823030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>
              <a:spLocks noChangeAspect="1"/>
            </p:cNvSpPr>
            <p:nvPr/>
          </p:nvSpPr>
          <p:spPr>
            <a:xfrm rot="5400000">
              <a:off x="2686357" y="4844355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>
              <a:spLocks noChangeAspect="1"/>
            </p:cNvSpPr>
            <p:nvPr/>
          </p:nvSpPr>
          <p:spPr>
            <a:xfrm rot="16200000">
              <a:off x="2115664" y="4062937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rot="16200000">
              <a:off x="725491" y="402206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>
              <a:spLocks noChangeAspect="1"/>
            </p:cNvSpPr>
            <p:nvPr/>
          </p:nvSpPr>
          <p:spPr>
            <a:xfrm rot="5400000">
              <a:off x="3345849" y="4471798"/>
              <a:ext cx="481039" cy="37015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4759045" y="5144318"/>
              <a:ext cx="529200" cy="468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baseline="-25000" dirty="0"/>
            </a:p>
          </p:txBody>
        </p:sp>
        <p:sp>
          <p:nvSpPr>
            <p:cNvPr id="66" name="Google Shape;108;p1"/>
            <p:cNvSpPr/>
            <p:nvPr/>
          </p:nvSpPr>
          <p:spPr>
            <a:xfrm>
              <a:off x="104774" y="4595202"/>
              <a:ext cx="5750742" cy="805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1080978" y="5909480"/>
            <a:ext cx="816948" cy="807843"/>
            <a:chOff x="11080978" y="5909480"/>
            <a:chExt cx="816948" cy="807843"/>
          </a:xfrm>
        </p:grpSpPr>
        <p:sp>
          <p:nvSpPr>
            <p:cNvPr id="68" name="Rectangle 67"/>
            <p:cNvSpPr/>
            <p:nvPr userDrawn="1"/>
          </p:nvSpPr>
          <p:spPr>
            <a:xfrm>
              <a:off x="11080978" y="5909480"/>
              <a:ext cx="816948" cy="807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69" name="Picture 6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9235" y="5998997"/>
              <a:ext cx="660434" cy="654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6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/>
        </p:nvSpPr>
        <p:spPr>
          <a:xfrm>
            <a:off x="11508804" y="6234244"/>
            <a:ext cx="1002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Calibri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Calibri"/>
                <a:buNone/>
              </a:pPr>
              <a:t>‹#›</a:t>
            </a:fld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32004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0" y="2"/>
            <a:ext cx="4111160" cy="3337018"/>
            <a:chOff x="8540887" y="0"/>
            <a:chExt cx="5794745" cy="6271439"/>
          </a:xfrm>
        </p:grpSpPr>
        <p:sp>
          <p:nvSpPr>
            <p:cNvPr id="49" name="Isosceles Triangle 48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0" name="Isosceles Triangle 49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1" name="Isosceles Triangle 50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2" name="Isosceles Triangle 51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6" name="Isosceles Triangle 65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" y="3411683"/>
            <a:ext cx="4248392" cy="3446317"/>
            <a:chOff x="8540887" y="0"/>
            <a:chExt cx="5794745" cy="6271439"/>
          </a:xfrm>
        </p:grpSpPr>
        <p:sp>
          <p:nvSpPr>
            <p:cNvPr id="68" name="Isosceles Triangle 67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9" name="Isosceles Triangle 68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0" name="Isosceles Triangle 69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1" name="Isosceles Triangle 70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2" name="Isosceles Triangle 71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3" name="Isosceles Triangle 72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4" name="Isosceles Triangle 73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5" name="Isosceles Triangle 74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6" name="Isosceles Triangle 75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7" name="Isosceles Triangle 76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8" name="Isosceles Triangle 77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9" name="Isosceles Triangle 78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0" name="Isosceles Triangle 79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1" name="Isosceles Triangle 80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2" name="Isosceles Triangle 81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3" name="Isosceles Triangle 82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4" name="Isosceles Triangle 83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62" r:id="rId3"/>
    <p:sldLayoutId id="2147483660" r:id="rId4"/>
    <p:sldLayoutId id="2147483659" r:id="rId5"/>
    <p:sldLayoutId id="2147483658" r:id="rId6"/>
    <p:sldLayoutId id="2147483661" r:id="rId7"/>
    <p:sldLayoutId id="2147483663" r:id="rId8"/>
    <p:sldLayoutId id="2147483665" r:id="rId9"/>
    <p:sldLayoutId id="214748366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/>
        </p:nvSpPr>
        <p:spPr>
          <a:xfrm>
            <a:off x="11508804" y="6234244"/>
            <a:ext cx="10021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Calibri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100"/>
                <a:buFont typeface="Calibri"/>
                <a:buNone/>
              </a:pPr>
              <a:t>‹#›</a:t>
            </a:fld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32004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0" y="2"/>
            <a:ext cx="4111160" cy="3337018"/>
            <a:chOff x="8540887" y="0"/>
            <a:chExt cx="5794745" cy="6271439"/>
          </a:xfrm>
        </p:grpSpPr>
        <p:sp>
          <p:nvSpPr>
            <p:cNvPr id="49" name="Isosceles Triangle 48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0" name="Isosceles Triangle 49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1" name="Isosceles Triangle 50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2" name="Isosceles Triangle 51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3" name="Isosceles Triangle 52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4" name="Isosceles Triangle 53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5" name="Isosceles Triangle 54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6" name="Isosceles Triangle 55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7" name="Isosceles Triangle 56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8" name="Isosceles Triangle 57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59" name="Isosceles Triangle 58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0" name="Isosceles Triangle 59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1" name="Isosceles Triangle 60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2" name="Isosceles Triangle 61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3" name="Isosceles Triangle 62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4" name="Isosceles Triangle 63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5" name="Isosceles Triangle 64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6" name="Isosceles Triangle 65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  <p:grpSp>
        <p:nvGrpSpPr>
          <p:cNvPr id="67" name="Group 66"/>
          <p:cNvGrpSpPr/>
          <p:nvPr userDrawn="1"/>
        </p:nvGrpSpPr>
        <p:grpSpPr>
          <a:xfrm>
            <a:off x="1" y="3411683"/>
            <a:ext cx="4248392" cy="3446317"/>
            <a:chOff x="8540887" y="0"/>
            <a:chExt cx="5794745" cy="6271439"/>
          </a:xfrm>
        </p:grpSpPr>
        <p:sp>
          <p:nvSpPr>
            <p:cNvPr id="68" name="Isosceles Triangle 67"/>
            <p:cNvSpPr/>
            <p:nvPr userDrawn="1"/>
          </p:nvSpPr>
          <p:spPr>
            <a:xfrm>
              <a:off x="12506832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9" name="Isosceles Triangle 68"/>
            <p:cNvSpPr/>
            <p:nvPr userDrawn="1"/>
          </p:nvSpPr>
          <p:spPr>
            <a:xfrm>
              <a:off x="8643664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0" name="Isosceles Triangle 69"/>
            <p:cNvSpPr/>
            <p:nvPr userDrawn="1"/>
          </p:nvSpPr>
          <p:spPr>
            <a:xfrm>
              <a:off x="10575248" y="4729718"/>
              <a:ext cx="1828800" cy="154172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1" name="Isosceles Triangle 70"/>
            <p:cNvSpPr/>
            <p:nvPr userDrawn="1"/>
          </p:nvSpPr>
          <p:spPr>
            <a:xfrm rot="10800000">
              <a:off x="9609456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2" name="Isosceles Triangle 71"/>
            <p:cNvSpPr/>
            <p:nvPr userDrawn="1"/>
          </p:nvSpPr>
          <p:spPr>
            <a:xfrm rot="10800000">
              <a:off x="11541040" y="4729718"/>
              <a:ext cx="1828800" cy="154172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3" name="Isosceles Triangle 72"/>
            <p:cNvSpPr/>
            <p:nvPr userDrawn="1"/>
          </p:nvSpPr>
          <p:spPr>
            <a:xfrm>
              <a:off x="8545721" y="1576573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4" name="Isosceles Triangle 73"/>
            <p:cNvSpPr/>
            <p:nvPr userDrawn="1"/>
          </p:nvSpPr>
          <p:spPr>
            <a:xfrm>
              <a:off x="10490184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5" name="Isosceles Triangle 74"/>
            <p:cNvSpPr/>
            <p:nvPr userDrawn="1"/>
          </p:nvSpPr>
          <p:spPr>
            <a:xfrm rot="10800000">
              <a:off x="9524392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6" name="Isosceles Triangle 75"/>
            <p:cNvSpPr/>
            <p:nvPr userDrawn="1"/>
          </p:nvSpPr>
          <p:spPr>
            <a:xfrm rot="10800000">
              <a:off x="11455976" y="1576573"/>
              <a:ext cx="1828800" cy="154172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7" name="Isosceles Triangle 76"/>
            <p:cNvSpPr/>
            <p:nvPr userDrawn="1"/>
          </p:nvSpPr>
          <p:spPr>
            <a:xfrm>
              <a:off x="9566924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8" name="Isosceles Triangle 77"/>
            <p:cNvSpPr/>
            <p:nvPr userDrawn="1"/>
          </p:nvSpPr>
          <p:spPr>
            <a:xfrm>
              <a:off x="11498508" y="3153145"/>
              <a:ext cx="1828800" cy="1541721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79" name="Isosceles Triangle 78"/>
            <p:cNvSpPr/>
            <p:nvPr userDrawn="1"/>
          </p:nvSpPr>
          <p:spPr>
            <a:xfrm rot="10800000">
              <a:off x="10532716" y="3153145"/>
              <a:ext cx="1828800" cy="154172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0" name="Isosceles Triangle 79"/>
            <p:cNvSpPr/>
            <p:nvPr userDrawn="1"/>
          </p:nvSpPr>
          <p:spPr>
            <a:xfrm rot="10800000">
              <a:off x="12464300" y="3153145"/>
              <a:ext cx="1828800" cy="1541721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1" name="Isosceles Triangle 80"/>
            <p:cNvSpPr/>
            <p:nvPr userDrawn="1"/>
          </p:nvSpPr>
          <p:spPr>
            <a:xfrm>
              <a:off x="9492493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2" name="Isosceles Triangle 81"/>
            <p:cNvSpPr/>
            <p:nvPr userDrawn="1"/>
          </p:nvSpPr>
          <p:spPr>
            <a:xfrm>
              <a:off x="11424077" y="1"/>
              <a:ext cx="1828800" cy="1541721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3" name="Isosceles Triangle 82"/>
            <p:cNvSpPr/>
            <p:nvPr userDrawn="1"/>
          </p:nvSpPr>
          <p:spPr>
            <a:xfrm rot="10800000">
              <a:off x="10458285" y="0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4" name="Isosceles Triangle 83"/>
            <p:cNvSpPr/>
            <p:nvPr userDrawn="1"/>
          </p:nvSpPr>
          <p:spPr>
            <a:xfrm rot="10800000">
              <a:off x="12389869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85" name="Isosceles Triangle 84"/>
            <p:cNvSpPr/>
            <p:nvPr userDrawn="1"/>
          </p:nvSpPr>
          <p:spPr>
            <a:xfrm rot="10800000">
              <a:off x="8540887" y="1"/>
              <a:ext cx="1828800" cy="154172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31840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sseta.org.za/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7ADC6-473C-8634-358D-1872F212DD59}"/>
              </a:ext>
            </a:extLst>
          </p:cNvPr>
          <p:cNvSpPr/>
          <p:nvPr/>
        </p:nvSpPr>
        <p:spPr>
          <a:xfrm>
            <a:off x="10609154" y="5037224"/>
            <a:ext cx="1505026" cy="161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057E4A-3554-7EBE-EEE3-6F59E0DEA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911" y="4805722"/>
            <a:ext cx="2095269" cy="207498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FE8E47-E8D9-0647-B57F-5896E7E2BF5A}"/>
              </a:ext>
            </a:extLst>
          </p:cNvPr>
          <p:cNvSpPr/>
          <p:nvPr/>
        </p:nvSpPr>
        <p:spPr>
          <a:xfrm>
            <a:off x="5142886" y="4374210"/>
            <a:ext cx="6603428" cy="863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a typeface="Open Sans Extrabold" pitchFamily="34" charset="0"/>
                <a:cs typeface="Open Sans Extrabold" pitchFamily="34" charset="0"/>
              </a:rPr>
              <a:t>Ms. Linda Nxumalo</a:t>
            </a:r>
          </a:p>
          <a:p>
            <a:pPr>
              <a:lnSpc>
                <a:spcPct val="8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a typeface="Open Sans Extrabold" pitchFamily="34" charset="0"/>
                <a:cs typeface="Open Sans Extrabold" pitchFamily="34" charset="0"/>
              </a:rPr>
              <a:t>Grants &amp; Projects Management</a:t>
            </a:r>
            <a:endParaRPr lang="id-ID" sz="2400" b="1" dirty="0">
              <a:solidFill>
                <a:schemeClr val="accent2">
                  <a:lumMod val="75000"/>
                </a:schemeClr>
              </a:solidFill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F74D4A-4C89-7E12-0080-754564EDD494}"/>
              </a:ext>
            </a:extLst>
          </p:cNvPr>
          <p:cNvSpPr txBox="1"/>
          <p:nvPr/>
        </p:nvSpPr>
        <p:spPr>
          <a:xfrm>
            <a:off x="5317679" y="2240646"/>
            <a:ext cx="6253842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  <a:ea typeface="Open Sans Extrabold" pitchFamily="34" charset="0"/>
                <a:cs typeface="Open Sans Extrabold" pitchFamily="34" charset="0"/>
              </a:rPr>
              <a:t>Discretionary Grant 2024/25</a:t>
            </a:r>
            <a:endParaRPr lang="id-ID" sz="4800" b="1" dirty="0">
              <a:solidFill>
                <a:schemeClr val="accent2">
                  <a:lumMod val="75000"/>
                </a:schemeClr>
              </a:solidFill>
              <a:ea typeface="Open Sans Extrabold" pitchFamily="34" charset="0"/>
              <a:cs typeface="Open Sans Extra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>
            <a:extLst>
              <a:ext uri="{FF2B5EF4-FFF2-40B4-BE49-F238E27FC236}">
                <a16:creationId xmlns:a16="http://schemas.microsoft.com/office/drawing/2014/main" id="{02B2FE33-FEB6-B9AC-0E83-64366B42397B}"/>
              </a:ext>
            </a:extLst>
          </p:cNvPr>
          <p:cNvSpPr/>
          <p:nvPr/>
        </p:nvSpPr>
        <p:spPr>
          <a:xfrm>
            <a:off x="1662546" y="-975397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6CF1EE-C6BB-4A7F-74E4-61E86D7A139B}"/>
              </a:ext>
            </a:extLst>
          </p:cNvPr>
          <p:cNvSpPr/>
          <p:nvPr/>
        </p:nvSpPr>
        <p:spPr>
          <a:xfrm>
            <a:off x="1940560" y="1310640"/>
            <a:ext cx="9326880" cy="3923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2938" lvl="3" indent="-457200" eaLnBrk="0" fontAlgn="base" hangingPunct="0">
              <a:spcBef>
                <a:spcPts val="467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2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9D5F05DE-22FE-DF97-9D8E-718924FC2F19}"/>
              </a:ext>
            </a:extLst>
          </p:cNvPr>
          <p:cNvSpPr/>
          <p:nvPr/>
        </p:nvSpPr>
        <p:spPr>
          <a:xfrm>
            <a:off x="980902" y="-802574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E120D6-8C65-8E19-F4E6-B061074A58BB}"/>
              </a:ext>
            </a:extLst>
          </p:cNvPr>
          <p:cNvSpPr/>
          <p:nvPr/>
        </p:nvSpPr>
        <p:spPr>
          <a:xfrm>
            <a:off x="1677814" y="1103558"/>
            <a:ext cx="9528666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Meeting Protocols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Opening &amp; Welcome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Expectations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Legacy Qualifications 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The Advert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Common Application Mistakes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Common Due Diligence Issues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Discretionary Grant Allocation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Questions &amp; Answers</a:t>
            </a:r>
          </a:p>
          <a:p>
            <a:pPr marL="857250" indent="-3429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800" dirty="0"/>
              <a:t>System Demonstration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6C2029-BB4E-1CD4-8874-62A561991E38}"/>
              </a:ext>
            </a:extLst>
          </p:cNvPr>
          <p:cNvSpPr txBox="1"/>
          <p:nvPr/>
        </p:nvSpPr>
        <p:spPr>
          <a:xfrm>
            <a:off x="1296814" y="271985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Programme</a:t>
            </a:r>
          </a:p>
        </p:txBody>
      </p:sp>
    </p:spTree>
    <p:extLst>
      <p:ext uri="{BB962C8B-B14F-4D97-AF65-F5344CB8AC3E}">
        <p14:creationId xmlns:p14="http://schemas.microsoft.com/office/powerpoint/2010/main" val="178652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Topics that will be covered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29056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Advert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Differences between grant types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How to apply for the DG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Common Mistakes in Applications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Common Mistakes in Due Diligence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How the DG is allocated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Appeals Process 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209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The Advert – Who is it for?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4429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Private Security employers registered with SASSETA, and have submitted the WSP for 2024/25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Legal sector employers registered with SASSETA, and have submitted the WSP for 2024/25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Private Corrections employers registered with SASSETA, and have submitted the WSP for 2024/25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NPO/CBO/Cooperative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Only for programmes listed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634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The Advert – Important Notes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37184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The DG Policy is updated annually, refer to v12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The requirements change every funding window , forget everything you know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Closes at midnight on the 15th of July 2024, support is available during office hours until 16h00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Applicants should have submitted a WSP for the 2024/25 financial year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No extensions under any circumstances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Cannot submit after the closing date and time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164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The Advert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4429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Published on </a:t>
            </a:r>
            <a:r>
              <a:rPr lang="en-ZA" sz="2400" dirty="0">
                <a:hlinkClick r:id="rId2"/>
              </a:rPr>
              <a:t>www.sasseta.org.za</a:t>
            </a:r>
            <a:r>
              <a:rPr lang="en-ZA" sz="2400" dirty="0"/>
              <a:t> 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ZA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Must be read together with the DG Policy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ZA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Is accompanied by a User Manual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ZA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Closes at midnight on the 15th of July 2024</a:t>
            </a:r>
            <a:endParaRPr lang="en-ZA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ZA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The Advert explained…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213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Discretionary Grant Allocation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4429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Learning Programmes that address critical and scarce skills identified.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Employers who commit to employ a minimum of 30% of 18.2 learners that complete a SETA funded learning programme.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Equitable distribution per category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Levy contribution</a:t>
            </a:r>
          </a:p>
        </p:txBody>
      </p:sp>
    </p:spTree>
    <p:extLst>
      <p:ext uri="{BB962C8B-B14F-4D97-AF65-F5344CB8AC3E}">
        <p14:creationId xmlns:p14="http://schemas.microsoft.com/office/powerpoint/2010/main" val="417556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Evaluation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4429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Compliance Assessment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Evaluation &amp; Allocation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Adjudication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Due Diligence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Award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Feedback Letters sent</a:t>
            </a:r>
          </a:p>
        </p:txBody>
      </p:sp>
    </p:spTree>
    <p:extLst>
      <p:ext uri="{BB962C8B-B14F-4D97-AF65-F5344CB8AC3E}">
        <p14:creationId xmlns:p14="http://schemas.microsoft.com/office/powerpoint/2010/main" val="396198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FF7BB69D-8ED5-FD01-A459-C9837D9629AC}"/>
              </a:ext>
            </a:extLst>
          </p:cNvPr>
          <p:cNvSpPr/>
          <p:nvPr/>
        </p:nvSpPr>
        <p:spPr>
          <a:xfrm>
            <a:off x="1463040" y="-536566"/>
            <a:ext cx="12214226" cy="805260"/>
          </a:xfrm>
          <a:custGeom>
            <a:avLst/>
            <a:gdLst/>
            <a:ahLst/>
            <a:cxnLst/>
            <a:rect l="l" t="t" r="r" b="b"/>
            <a:pathLst>
              <a:path w="9169400" h="604520">
                <a:moveTo>
                  <a:pt x="9169395" y="0"/>
                </a:moveTo>
                <a:lnTo>
                  <a:pt x="0" y="0"/>
                </a:lnTo>
                <a:lnTo>
                  <a:pt x="0" y="117530"/>
                </a:lnTo>
                <a:lnTo>
                  <a:pt x="8140873" y="117530"/>
                </a:lnTo>
                <a:lnTo>
                  <a:pt x="8190868" y="122561"/>
                </a:lnTo>
                <a:lnTo>
                  <a:pt x="8237049" y="137308"/>
                </a:lnTo>
                <a:lnTo>
                  <a:pt x="8278520" y="161251"/>
                </a:lnTo>
                <a:lnTo>
                  <a:pt x="8314383" y="193872"/>
                </a:lnTo>
                <a:lnTo>
                  <a:pt x="8343743" y="234650"/>
                </a:lnTo>
                <a:lnTo>
                  <a:pt x="8489399" y="486961"/>
                </a:lnTo>
                <a:lnTo>
                  <a:pt x="8518754" y="527750"/>
                </a:lnTo>
                <a:lnTo>
                  <a:pt x="8554617" y="560374"/>
                </a:lnTo>
                <a:lnTo>
                  <a:pt x="8596090" y="584318"/>
                </a:lnTo>
                <a:lnTo>
                  <a:pt x="8642273" y="599063"/>
                </a:lnTo>
                <a:lnTo>
                  <a:pt x="8692220" y="604088"/>
                </a:lnTo>
                <a:lnTo>
                  <a:pt x="9169395" y="604088"/>
                </a:lnTo>
                <a:lnTo>
                  <a:pt x="916939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2398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4A04C-F66E-CE54-572E-5CE57164DBEA}"/>
              </a:ext>
            </a:extLst>
          </p:cNvPr>
          <p:cNvSpPr txBox="1"/>
          <p:nvPr/>
        </p:nvSpPr>
        <p:spPr>
          <a:xfrm>
            <a:off x="1778952" y="537993"/>
            <a:ext cx="998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ZA" sz="4400" b="1" dirty="0">
                <a:solidFill>
                  <a:schemeClr val="accent3"/>
                </a:solidFill>
                <a:ea typeface="Calibri"/>
                <a:cs typeface="Arial" panose="020B0604020202020204" pitchFamily="34" charset="0"/>
              </a:rPr>
              <a:t>Appeals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00A8F-B2FD-E7C6-67C8-6FAFD1F9A866}"/>
              </a:ext>
            </a:extLst>
          </p:cNvPr>
          <p:cNvSpPr txBox="1"/>
          <p:nvPr/>
        </p:nvSpPr>
        <p:spPr>
          <a:xfrm>
            <a:off x="2529840" y="1576733"/>
            <a:ext cx="84429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ZA" sz="2400" dirty="0"/>
              <a:t>Submit appeal within 7 days of receipt </a:t>
            </a:r>
            <a:r>
              <a:rPr lang="en-GB" sz="2400" dirty="0"/>
              <a:t>of the Declined Letter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GPM prepares evidence file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Prospects of success are evaluated.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If no prospects – final response will be sent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If there are prospects – will be referred to Appeals Committee, the decision is final.</a:t>
            </a:r>
          </a:p>
          <a:p>
            <a:pPr marL="989609" lvl="1" indent="-380619">
              <a:buClr>
                <a:srgbClr val="0070C0"/>
              </a:buCl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154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 Extrabold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Linda L. Nxumalo</cp:lastModifiedBy>
  <cp:revision>54</cp:revision>
  <cp:lastPrinted>2023-08-14T12:55:55Z</cp:lastPrinted>
  <dcterms:created xsi:type="dcterms:W3CDTF">2010-11-22T14:16:54Z</dcterms:created>
  <dcterms:modified xsi:type="dcterms:W3CDTF">2024-07-03T09:09:59Z</dcterms:modified>
</cp:coreProperties>
</file>